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8288000" cy="10287000"/>
  <p:notesSz cx="6858000" cy="9144000"/>
  <p:embeddedFontLst>
    <p:embeddedFont>
      <p:font typeface="Antonio" panose="020B0604020202020204" charset="0"/>
      <p:bold r:id="rId38"/>
    </p:embeddedFont>
    <p:embeddedFont>
      <p:font typeface="Calibri" panose="020F0502020204030204" pitchFamily="34" charset="0"/>
      <p:regular r:id="rId39"/>
      <p:bold r:id="rId40"/>
      <p:italic r:id="rId41"/>
      <p:boldItalic r:id="rId42"/>
    </p:embeddedFont>
    <p:embeddedFont>
      <p:font typeface="Questrial" panose="020B060402020202020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yMgfN0XlekIBGMckH0GEsDLxX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B86881-C5B6-469D-9A0E-A76942BF31BE}">
  <a:tblStyle styleId="{42B86881-C5B6-469D-9A0E-A76942BF31B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9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a1f08fdc61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3a1f08fdc61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El debate a nivel federal sobre la necesidad de incorporar la agravación de los delitos cometidos por una animadversión odiosa fundada en las características de la víctima se retoma en 1998 a raíz de los asesinatos de Mathew Shepard por su orientación sexual y de James Byrd, Jr, muerto a manos de supremacistas blancos que lo eligieron como víctima por la única razón de ser negro. El fuerte impacto mediático de estos casos pusieron sobre la mesa la necesidad de reformar la ley de 1969 para incluir de manera expresa el concepto de delito de odio. Así, tras un largo recorrido se aprueba en 2009 la Matthew Shepard and James Byrd, Jr. Hate Crimes Prevention Act que pasa a agravar un delito cuando este se haya cometido a causa de la raza, color, religión, origen nacional, etnia, género, discapacidad u orientación sexual de su víctima.</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cap="none">
                <a:solidFill>
                  <a:schemeClr val="dk1"/>
                </a:solidFill>
                <a:latin typeface="Calibri"/>
                <a:ea typeface="Calibri"/>
                <a:cs typeface="Calibri"/>
                <a:sym typeface="Calibri"/>
              </a:rPr>
              <a:t>DÍAZ LÓPEZ</a:t>
            </a:r>
            <a:r>
              <a:rPr lang="en-US" sz="1200">
                <a:solidFill>
                  <a:schemeClr val="dk1"/>
                </a:solidFill>
                <a:latin typeface="Calibri"/>
                <a:ea typeface="Calibri"/>
                <a:cs typeface="Calibri"/>
                <a:sym typeface="Calibri"/>
              </a:rPr>
              <a:t>, J.A.: </a:t>
            </a:r>
            <a:r>
              <a:rPr lang="en-US" sz="1200" i="1">
                <a:solidFill>
                  <a:schemeClr val="dk1"/>
                </a:solidFill>
                <a:latin typeface="Calibri"/>
                <a:ea typeface="Calibri"/>
                <a:cs typeface="Calibri"/>
                <a:sym typeface="Calibri"/>
              </a:rPr>
              <a:t>Informe de delimitación conceptual en materia de Delitos de odio</a:t>
            </a:r>
            <a:r>
              <a:rPr lang="en-US" sz="1200">
                <a:solidFill>
                  <a:schemeClr val="dk1"/>
                </a:solidFill>
                <a:latin typeface="Calibri"/>
                <a:ea typeface="Calibri"/>
                <a:cs typeface="Calibri"/>
                <a:sym typeface="Calibri"/>
              </a:rPr>
              <a:t>, Observatorio Español del Racismo y la Xenofobia, 2020, p. 38</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ha marcado una auténtica tendencia a nivel europeo de tal forma que se han ido aprobando instrumentos jurídicos supranacionales dirigidos a instar a los Estados a la criminalización de estos discursos y a reforzar la protección frente a las expresiones de rechazo a las minorías. Por señalar los ejemplos más significativos de esta producción normativa cabe hacer referencia al Pacto Internacional de Derechos Civiles y Políticos que insta a prohibir por la ley “toda apología del odio nacional, racial o religioso que constituya incitación a la discriminación, la hostilidad o la violencia”.  Por su parte, la Recomendación nº 7 de 13 de diciembre de 2002 de la ECRI (Comisión Europea contra el racismo y la intolerancia) sobre Legislación nacional para combatir el racismo y la discriminación racial en su apartado 18 insta a los Estados a penalizar la incitación pública a la violencia, el odio o la discriminación contra una persona o categoría de personas por motivo de su raza, color, idioma, religión, nacionalidad, u origen nacional y, también la Recomendación nº 15 de 8 de diciembre de 2015 de la ECRI Relativa a la lucha contra el discurso del odio que en su recomendación 10 establece la necesidad de imponer sanciones penales por el discurso del odio. Cabe destacar que la Recomendación general nº 14 de la ECRI realiza una serie de apreciaciones sobre qué discurso del odio debe castigarse en pro de la salvaguarda de la libertad de expresión. Así, en su apartado 173 establece, entre las circunstancias que justifican la responsabilidad penal se refiere a aquellos casos de discurso de odio que revistan un carácter más grave y puntualiza, “</a:t>
            </a:r>
            <a:r>
              <a:rPr lang="en-US" sz="1200" i="1">
                <a:solidFill>
                  <a:schemeClr val="dk1"/>
                </a:solidFill>
                <a:latin typeface="Calibri"/>
                <a:ea typeface="Calibri"/>
                <a:cs typeface="Calibri"/>
                <a:sym typeface="Calibri"/>
              </a:rPr>
              <a:t>cuando tienen la finalidad, o quepa suponer razonablemente que van a tener dicho efecto, incitar a la comisión de actos de violencia, intimidación, hostilidad o discriminación y cuando el uso de expresiones de este tipo tiene lugar en público</a:t>
            </a: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60" name="Google Shape;160;g3a1f08fdc61_0_2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a1f08fdc61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3a1f08fdc61_0_2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El debate a nivel federal sobre la necesidad de incorporar la agravación de los delitos cometidos por una animadversión odiosa fundada en las características de la víctima se retoma en 1998 a raíz de los asesinatos de Mathew Shepard por su orientación sexual y de James Byrd, Jr, muerto a manos de supremacistas blancos que lo eligieron como víctima por la única razón de ser negro. El fuerte impacto mediático de estos casos pusieron sobre la mesa la necesidad de reformar la ley de 1969 para incluir de manera expresa el concepto de delito de odio. Así, tras un largo recorrido se aprueba en 2009 la Matthew Shepard and James Byrd, Jr. Hate Crimes Prevention Act que pasa a agravar un delito cuando este se haya cometido a causa de la raza, color, religión, origen nacional, etnia, género, discapacidad u orientación sexual de su víctima.</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cap="none">
                <a:solidFill>
                  <a:schemeClr val="dk1"/>
                </a:solidFill>
                <a:latin typeface="Calibri"/>
                <a:ea typeface="Calibri"/>
                <a:cs typeface="Calibri"/>
                <a:sym typeface="Calibri"/>
              </a:rPr>
              <a:t>DÍAZ LÓPEZ</a:t>
            </a:r>
            <a:r>
              <a:rPr lang="en-US" sz="1200">
                <a:solidFill>
                  <a:schemeClr val="dk1"/>
                </a:solidFill>
                <a:latin typeface="Calibri"/>
                <a:ea typeface="Calibri"/>
                <a:cs typeface="Calibri"/>
                <a:sym typeface="Calibri"/>
              </a:rPr>
              <a:t>, J.A.: </a:t>
            </a:r>
            <a:r>
              <a:rPr lang="en-US" sz="1200" i="1">
                <a:solidFill>
                  <a:schemeClr val="dk1"/>
                </a:solidFill>
                <a:latin typeface="Calibri"/>
                <a:ea typeface="Calibri"/>
                <a:cs typeface="Calibri"/>
                <a:sym typeface="Calibri"/>
              </a:rPr>
              <a:t>Informe de delimitación conceptual en materia de Delitos de odio</a:t>
            </a:r>
            <a:r>
              <a:rPr lang="en-US" sz="1200">
                <a:solidFill>
                  <a:schemeClr val="dk1"/>
                </a:solidFill>
                <a:latin typeface="Calibri"/>
                <a:ea typeface="Calibri"/>
                <a:cs typeface="Calibri"/>
                <a:sym typeface="Calibri"/>
              </a:rPr>
              <a:t>, Observatorio Español del Racismo y la Xenofobia, 2020, p. 38</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ha marcado una auténtica tendencia a nivel europeo de tal forma que se han ido aprobando instrumentos jurídicos supranacionales dirigidos a instar a los Estados a la criminalización de estos discursos y a reforzar la protección frente a las expresiones de rechazo a las minorías. Por señalar los ejemplos más significativos de esta producción normativa cabe hacer referencia al Pacto Internacional de Derechos Civiles y Políticos que insta a prohibir por la ley “toda apología del odio nacional, racial o religioso que constituya incitación a la discriminación, la hostilidad o la violencia”.  Por su parte, la Recomendación nº 7 de 13 de diciembre de 2002 de la ECRI (Comisión Europea contra el racismo y la intolerancia) sobre Legislación nacional para combatir el racismo y la discriminación racial en su apartado 18 insta a los Estados a penalizar la incitación pública a la violencia, el odio o la discriminación contra una persona o categoría de personas por motivo de su raza, color, idioma, religión, nacionalidad, u origen nacional y, también la Recomendación nº 15 de 8 de diciembre de 2015 de la ECRI Relativa a la lucha contra el discurso del odio que en su recomendación 10 establece la necesidad de imponer sanciones penales por el discurso del odio. Cabe destacar que la Recomendación general nº 14 de la ECRI realiza una serie de apreciaciones sobre qué discurso del odio debe castigarse en pro de la salvaguarda de la libertad de expresión. Así, en su apartado 173 establece, entre las circunstancias que justifican la responsabilidad penal se refiere a aquellos casos de discurso de odio que revistan un carácter más grave y puntualiza, “</a:t>
            </a:r>
            <a:r>
              <a:rPr lang="en-US" sz="1200" i="1">
                <a:solidFill>
                  <a:schemeClr val="dk1"/>
                </a:solidFill>
                <a:latin typeface="Calibri"/>
                <a:ea typeface="Calibri"/>
                <a:cs typeface="Calibri"/>
                <a:sym typeface="Calibri"/>
              </a:rPr>
              <a:t>cuando tienen la finalidad, o quepa suponer razonablemente que van a tener dicho efecto, incitar a la comisión de actos de violencia, intimidación, hostilidad o discriminación y cuando el uso de expresiones de este tipo tiene lugar en público</a:t>
            </a: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68" name="Google Shape;168;g3a1f08fdc61_0_2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a1f08fdc61_0_3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3a1f08fdc61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a1f08fdc61_0_4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3a1f08fdc61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a255b9e3c6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3a255b9e3c6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a1f08fdc61_0_5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3a1f08fdc61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a1f08fdc61_0_5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g3a1f08fdc61_0_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a1f08fdc61_0_6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3a1f08fdc61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a1f08fdc61_0_6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g3a1f08fdc61_0_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a1f08fdc61_0_6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3a1f08fdc61_0_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a1f08fdc6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g3a1f08fdc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a1f08fdc61_0_7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3a1f08fdc61_0_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a1f08fdc61_0_7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3a1f08fdc61_0_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a1f08fdc61_0_7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3a1f08fdc61_0_7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Sentencia 4/2017. Caso </a:t>
            </a:r>
            <a:r>
              <a:rPr lang="en-US" sz="1200">
                <a:solidFill>
                  <a:schemeClr val="dk1"/>
                </a:solidFill>
                <a:latin typeface="Calibri"/>
                <a:ea typeface="Calibri"/>
                <a:cs typeface="Calibri"/>
                <a:sym typeface="Calibri"/>
              </a:rPr>
              <a:t>Def Con Dos y Strawberry Harcdcore</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Def Con Dos y Strawberry Harcdcore</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º El 11 de noviembre de 2013, a las 21:06 horas: "el fascismo sin complejos de Victoria me hace añorar hasta los GRAPO".</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2º El día 27 de enero de 2014, a las 20:21 horas: "a Florian habría que secuestrarle ahora".</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3º El día 30 de enero de 2014, a las 0:23 horas: "Street Fighter, edición post ETA: Florian versus Mateo ",</a:t>
            </a:r>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4º El día 29 de enero de 2014, a las 0:07 horas: " Sixto , Jesus Miguel , Armando , Donato , Héctor ... Si no les das lo que a Maximo , la longevidad se pone siempre de su lado".</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5º El 20 de diciembre de 2013, a las 23:29 horas: "Cuántos deberían seguir el vuelo de Maximo ".</a:t>
            </a:r>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6º El día 5 de enero de 2014, a las 23:39 horas: "Ya casi es el cumpleaños del Rey. ¡Que emoción!. Otro usuario le dice: "ya tendrás el regalo preparado no? Qué le vas a regalar? A lo que contesta: "un roscón-bomba"</a:t>
            </a: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No se ha acreditado que Luis Miguel con estos mensajes buscase defender los postulados de una organización terrorista, ni tampoco despreciar o humillar a sus víctimas".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Sentencia 623/2016. Caso Madame Guillotine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Chistes sobre Miguel Ángel Blanco e Irene Villa</a:t>
            </a:r>
            <a:endParaRPr/>
          </a:p>
        </p:txBody>
      </p:sp>
      <p:sp>
        <p:nvSpPr>
          <p:cNvPr id="241" name="Google Shape;241;g3a1f08fdc61_0_7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a1f08fdc61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3a1f08fdc61_0_8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STC 112/2016. Recurso de amparo ante una sentencia en la que se condenaba a una persona por la organización de un acto de homenaje a presos de ETA. </a:t>
            </a:r>
            <a:endParaRPr/>
          </a:p>
        </p:txBody>
      </p:sp>
      <p:sp>
        <p:nvSpPr>
          <p:cNvPr id="248" name="Google Shape;248;g3a1f08fdc61_0_8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a1f08fdc61_0_7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g3a1f08fdc61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a1f08fdc61_0_7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g3a1f08fdc61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a1f08fdc61_0_8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3a1f08fdc61_0_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a1f08fdc61_0_8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g3a1f08fdc61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a1f08fdc61_0_8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g3a1f08fdc61_0_8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a1f08fdc61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3a1f08fdc61_0_8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endParaRPr/>
          </a:p>
        </p:txBody>
      </p:sp>
      <p:sp>
        <p:nvSpPr>
          <p:cNvPr id="284" name="Google Shape;284;g3a1f08fdc61_0_8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a1f08fdc61_0_9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g3a1f08fdc61_0_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a1f08fdc61_0_9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g3a1f08fdc61_0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a1f08fdc61_0_9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g3a1f08fdc61_0_9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a1f08fdc61_0_9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g3a1f08fdc61_0_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a255b9e3c6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g3a255b9e3c6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a1f08fdc61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g3a1f08fdc61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a1f08fdc61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g3a1f08fdc61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a1f08fdc61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g3a1f08fdc61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a255b9e3c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g3a255b9e3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a255b9e3c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g3a255b9e3c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a1f08fdc61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3a1f08fdc61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a:spLocks noGrp="1"/>
          </p:cNvSpPr>
          <p:nvPr>
            <p:ph type="pic" idx="2"/>
          </p:nvPr>
        </p:nvSpPr>
        <p:spPr>
          <a:xfrm>
            <a:off x="1792288" y="612775"/>
            <a:ext cx="5486400" cy="4114800"/>
          </a:xfrm>
          <a:prstGeom prst="rect">
            <a:avLst/>
          </a:prstGeom>
          <a:noFill/>
          <a:ln>
            <a:noFill/>
          </a:ln>
        </p:spPr>
      </p:sp>
      <p:sp>
        <p:nvSpPr>
          <p:cNvPr id="64" name="Google Shape;64;p2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atimacisneros@uma.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fatimacisneros@uma.es"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E8E5"/>
        </a:solidFill>
        <a:effectLst/>
      </p:bgPr>
    </p:bg>
    <p:spTree>
      <p:nvGrpSpPr>
        <p:cNvPr id="1" name="Shape 83"/>
        <p:cNvGrpSpPr/>
        <p:nvPr/>
      </p:nvGrpSpPr>
      <p:grpSpPr>
        <a:xfrm>
          <a:off x="0" y="0"/>
          <a:ext cx="0" cy="0"/>
          <a:chOff x="0" y="0"/>
          <a:chExt cx="0" cy="0"/>
        </a:xfrm>
      </p:grpSpPr>
      <p:grpSp>
        <p:nvGrpSpPr>
          <p:cNvPr id="84" name="Google Shape;84;p1"/>
          <p:cNvGrpSpPr/>
          <p:nvPr/>
        </p:nvGrpSpPr>
        <p:grpSpPr>
          <a:xfrm>
            <a:off x="14709852" y="770725"/>
            <a:ext cx="405159" cy="405159"/>
            <a:chOff x="0" y="0"/>
            <a:chExt cx="812800" cy="812800"/>
          </a:xfrm>
        </p:grpSpPr>
        <p:sp>
          <p:nvSpPr>
            <p:cNvPr id="85" name="Google Shape;85;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7" name="Google Shape;87;p1"/>
          <p:cNvGrpSpPr/>
          <p:nvPr/>
        </p:nvGrpSpPr>
        <p:grpSpPr>
          <a:xfrm>
            <a:off x="15245924" y="770725"/>
            <a:ext cx="405159" cy="405159"/>
            <a:chOff x="0" y="0"/>
            <a:chExt cx="812800" cy="812800"/>
          </a:xfrm>
        </p:grpSpPr>
        <p:sp>
          <p:nvSpPr>
            <p:cNvPr id="88" name="Google Shape;88;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0" name="Google Shape;90;p1"/>
          <p:cNvGrpSpPr/>
          <p:nvPr/>
        </p:nvGrpSpPr>
        <p:grpSpPr>
          <a:xfrm>
            <a:off x="15781997" y="770725"/>
            <a:ext cx="405159" cy="405159"/>
            <a:chOff x="0" y="0"/>
            <a:chExt cx="812800" cy="812800"/>
          </a:xfrm>
        </p:grpSpPr>
        <p:sp>
          <p:nvSpPr>
            <p:cNvPr id="91" name="Google Shape;91;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3" name="Google Shape;93;p1"/>
          <p:cNvGrpSpPr/>
          <p:nvPr/>
        </p:nvGrpSpPr>
        <p:grpSpPr>
          <a:xfrm>
            <a:off x="16318069" y="770725"/>
            <a:ext cx="405159" cy="405159"/>
            <a:chOff x="0" y="0"/>
            <a:chExt cx="812800" cy="812800"/>
          </a:xfrm>
        </p:grpSpPr>
        <p:sp>
          <p:nvSpPr>
            <p:cNvPr id="94" name="Google Shape;94;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6" name="Google Shape;96;p1"/>
          <p:cNvGrpSpPr/>
          <p:nvPr/>
        </p:nvGrpSpPr>
        <p:grpSpPr>
          <a:xfrm>
            <a:off x="16854141" y="770725"/>
            <a:ext cx="405159" cy="405159"/>
            <a:chOff x="0" y="0"/>
            <a:chExt cx="812800" cy="812800"/>
          </a:xfrm>
        </p:grpSpPr>
        <p:sp>
          <p:nvSpPr>
            <p:cNvPr id="97" name="Google Shape;97;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9" name="Google Shape;99;p1"/>
          <p:cNvSpPr txBox="1"/>
          <p:nvPr/>
        </p:nvSpPr>
        <p:spPr>
          <a:xfrm>
            <a:off x="1252975" y="3690126"/>
            <a:ext cx="12135000" cy="30939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4400"/>
              <a:buFont typeface="Arial"/>
              <a:buNone/>
            </a:pPr>
            <a:r>
              <a:rPr lang="en-US" sz="6700" b="1">
                <a:solidFill>
                  <a:schemeClr val="dk1"/>
                </a:solidFill>
              </a:rPr>
              <a:t>Delitos de odio y discurso del odio: sentido de protección y regulación en el CP</a:t>
            </a:r>
            <a:endParaRPr sz="3700"/>
          </a:p>
        </p:txBody>
      </p:sp>
      <p:sp>
        <p:nvSpPr>
          <p:cNvPr id="100" name="Google Shape;100;p1"/>
          <p:cNvSpPr txBox="1"/>
          <p:nvPr/>
        </p:nvSpPr>
        <p:spPr>
          <a:xfrm>
            <a:off x="1252975" y="7008648"/>
            <a:ext cx="6048300" cy="2339700"/>
          </a:xfrm>
          <a:prstGeom prst="rect">
            <a:avLst/>
          </a:prstGeom>
          <a:noFill/>
          <a:ln>
            <a:noFill/>
          </a:ln>
        </p:spPr>
        <p:txBody>
          <a:bodyPr spcFirstLastPara="1" wrap="square" lIns="0" tIns="0" rIns="0" bIns="0" anchor="t" anchorCtr="0">
            <a:spAutoFit/>
          </a:bodyPr>
          <a:lstStyle/>
          <a:p>
            <a:pPr marL="0" marR="0" lvl="0" indent="0" algn="l" rtl="0">
              <a:lnSpc>
                <a:spcPct val="139993"/>
              </a:lnSpc>
              <a:spcBef>
                <a:spcPts val="0"/>
              </a:spcBef>
              <a:spcAft>
                <a:spcPts val="0"/>
              </a:spcAft>
              <a:buNone/>
            </a:pPr>
            <a:r>
              <a:rPr lang="en-US" sz="1900"/>
              <a:t>Fátima Cisneros Ávila</a:t>
            </a:r>
            <a:endParaRPr sz="1900"/>
          </a:p>
          <a:p>
            <a:pPr marL="0" marR="0" lvl="0" indent="0" algn="l" rtl="0">
              <a:lnSpc>
                <a:spcPct val="139993"/>
              </a:lnSpc>
              <a:spcBef>
                <a:spcPts val="0"/>
              </a:spcBef>
              <a:spcAft>
                <a:spcPts val="0"/>
              </a:spcAft>
              <a:buNone/>
            </a:pPr>
            <a:r>
              <a:rPr lang="en-US" sz="1900"/>
              <a:t>Departamento de Derecho público/ Área de Derecho penal</a:t>
            </a:r>
            <a:endParaRPr sz="1900"/>
          </a:p>
          <a:p>
            <a:pPr marL="0" marR="0" lvl="0" indent="0" algn="l" rtl="0">
              <a:lnSpc>
                <a:spcPct val="139993"/>
              </a:lnSpc>
              <a:spcBef>
                <a:spcPts val="0"/>
              </a:spcBef>
              <a:spcAft>
                <a:spcPts val="0"/>
              </a:spcAft>
              <a:buNone/>
            </a:pPr>
            <a:r>
              <a:rPr lang="en-US" sz="1900"/>
              <a:t>Facultad de Derecho </a:t>
            </a:r>
            <a:endParaRPr sz="1900"/>
          </a:p>
          <a:p>
            <a:pPr marL="0" marR="0" lvl="0" indent="0" algn="l" rtl="0">
              <a:lnSpc>
                <a:spcPct val="139993"/>
              </a:lnSpc>
              <a:spcBef>
                <a:spcPts val="0"/>
              </a:spcBef>
              <a:spcAft>
                <a:spcPts val="0"/>
              </a:spcAft>
              <a:buNone/>
            </a:pPr>
            <a:r>
              <a:rPr lang="en-US" sz="1900"/>
              <a:t>Univeridad de Málaga</a:t>
            </a:r>
            <a:endParaRPr sz="1900"/>
          </a:p>
          <a:p>
            <a:pPr marL="0" marR="0" lvl="0" indent="0" algn="l" rtl="0">
              <a:lnSpc>
                <a:spcPct val="139993"/>
              </a:lnSpc>
              <a:spcBef>
                <a:spcPts val="0"/>
              </a:spcBef>
              <a:spcAft>
                <a:spcPts val="0"/>
              </a:spcAft>
              <a:buNone/>
            </a:pPr>
            <a:r>
              <a:rPr lang="en-US" sz="1900" u="sng">
                <a:solidFill>
                  <a:schemeClr val="hlink"/>
                </a:solidFill>
                <a:hlinkClick r:id="rId3"/>
              </a:rPr>
              <a:t>fatimacisneros@uma.es</a:t>
            </a:r>
            <a:r>
              <a:rPr lang="en-US" sz="1900"/>
              <a:t> </a:t>
            </a:r>
            <a:endParaRPr sz="19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a1f08fdc61_0_258"/>
          <p:cNvSpPr txBox="1">
            <a:spLocks noGrp="1"/>
          </p:cNvSpPr>
          <p:nvPr>
            <p:ph type="title"/>
          </p:nvPr>
        </p:nvSpPr>
        <p:spPr>
          <a:xfrm>
            <a:off x="914400" y="-32128"/>
            <a:ext cx="16459200" cy="1714500"/>
          </a:xfrm>
          <a:prstGeom prst="rect">
            <a:avLst/>
          </a:prstGeom>
          <a:noFill/>
          <a:ln>
            <a:noFill/>
          </a:ln>
        </p:spPr>
        <p:txBody>
          <a:bodyPr spcFirstLastPara="1" wrap="square" lIns="167625" tIns="83775" rIns="167625" bIns="83775" anchor="ctr" anchorCtr="0">
            <a:normAutofit/>
          </a:bodyPr>
          <a:lstStyle/>
          <a:p>
            <a:pPr marL="0" lvl="0" indent="0" algn="ctr" rtl="0">
              <a:lnSpc>
                <a:spcPct val="100000"/>
              </a:lnSpc>
              <a:spcBef>
                <a:spcPts val="0"/>
              </a:spcBef>
              <a:spcAft>
                <a:spcPts val="0"/>
              </a:spcAft>
              <a:buClr>
                <a:schemeClr val="dk1"/>
              </a:buClr>
              <a:buSzPts val="5900"/>
              <a:buFont typeface="Calibri"/>
              <a:buNone/>
            </a:pPr>
            <a:r>
              <a:rPr lang="en-US" sz="5900" b="1">
                <a:latin typeface="Antonio"/>
                <a:ea typeface="Antonio"/>
                <a:cs typeface="Antonio"/>
                <a:sym typeface="Antonio"/>
              </a:rPr>
              <a:t>Raíz histórica de los delitos de odio</a:t>
            </a:r>
            <a:endParaRPr sz="5900" b="1">
              <a:latin typeface="Antonio"/>
              <a:ea typeface="Antonio"/>
              <a:cs typeface="Antonio"/>
              <a:sym typeface="Antonio"/>
            </a:endParaRPr>
          </a:p>
        </p:txBody>
      </p:sp>
      <p:sp>
        <p:nvSpPr>
          <p:cNvPr id="163" name="Google Shape;163;g3a1f08fdc61_0_258"/>
          <p:cNvSpPr txBox="1"/>
          <p:nvPr/>
        </p:nvSpPr>
        <p:spPr>
          <a:xfrm>
            <a:off x="584786" y="1572192"/>
            <a:ext cx="8297400" cy="7286100"/>
          </a:xfrm>
          <a:prstGeom prst="rect">
            <a:avLst/>
          </a:prstGeom>
          <a:noFill/>
          <a:ln w="17475" cap="flat" cmpd="sng">
            <a:solidFill>
              <a:schemeClr val="dk1"/>
            </a:solidFill>
            <a:prstDash val="solid"/>
            <a:round/>
            <a:headEnd type="none" w="sm" len="sm"/>
            <a:tailEnd type="none" w="sm" len="sm"/>
          </a:ln>
        </p:spPr>
        <p:txBody>
          <a:bodyPr spcFirstLastPara="1" wrap="square" lIns="167625" tIns="83775" rIns="167625" bIns="83775" anchor="t" anchorCtr="0">
            <a:normAutofit fontScale="25000" lnSpcReduction="20000"/>
          </a:bodyPr>
          <a:lstStyle/>
          <a:p>
            <a:pPr marL="0" marR="0" lvl="0" indent="0" algn="ctr" rtl="0">
              <a:lnSpc>
                <a:spcPct val="100000"/>
              </a:lnSpc>
              <a:spcBef>
                <a:spcPts val="0"/>
              </a:spcBef>
              <a:spcAft>
                <a:spcPts val="0"/>
              </a:spcAft>
              <a:buClr>
                <a:srgbClr val="3F3F3F"/>
              </a:buClr>
              <a:buSzPct val="40490"/>
              <a:buFont typeface="Arial"/>
              <a:buNone/>
            </a:pPr>
            <a:r>
              <a:rPr lang="en-US" sz="8150" b="1" i="0" u="none" strike="noStrike" cap="none">
                <a:solidFill>
                  <a:srgbClr val="3F3F3F"/>
                </a:solidFill>
                <a:latin typeface="Questrial"/>
                <a:ea typeface="Questrial"/>
                <a:cs typeface="Questrial"/>
                <a:sym typeface="Questrial"/>
              </a:rPr>
              <a:t>El nacimiento de los hate crimes en el contexto de EEUU (década de los 80)</a:t>
            </a:r>
            <a:endParaRPr sz="8150" i="0" u="none" strike="noStrike" cap="none">
              <a:solidFill>
                <a:srgbClr val="000000"/>
              </a:solidFill>
              <a:latin typeface="Questrial"/>
              <a:ea typeface="Questrial"/>
              <a:cs typeface="Questrial"/>
              <a:sym typeface="Questrial"/>
            </a:endParaRPr>
          </a:p>
          <a:p>
            <a:pPr marL="635000" marR="0" lvl="0" indent="-599281" algn="l" rtl="0">
              <a:lnSpc>
                <a:spcPct val="100000"/>
              </a:lnSpc>
              <a:spcBef>
                <a:spcPts val="3700"/>
              </a:spcBef>
              <a:spcAft>
                <a:spcPts val="0"/>
              </a:spcAft>
              <a:buClr>
                <a:srgbClr val="3F3F3F"/>
              </a:buClr>
              <a:buSzPct val="100000"/>
              <a:buFont typeface="Questrial"/>
              <a:buChar char="-"/>
            </a:pPr>
            <a:r>
              <a:rPr lang="en-US" sz="8150" i="0" u="none" strike="noStrike" cap="none">
                <a:solidFill>
                  <a:srgbClr val="3F3F3F"/>
                </a:solidFill>
                <a:latin typeface="Questrial"/>
                <a:ea typeface="Questrial"/>
                <a:cs typeface="Questrial"/>
                <a:sym typeface="Questrial"/>
              </a:rPr>
              <a:t>Reivindicaciones de igualdad basadas en el pasado esclavista de EEUU.</a:t>
            </a:r>
            <a:endParaRPr sz="8150" i="0" u="none" strike="noStrike" cap="none">
              <a:solidFill>
                <a:srgbClr val="000000"/>
              </a:solidFill>
              <a:latin typeface="Questrial"/>
              <a:ea typeface="Questrial"/>
              <a:cs typeface="Questrial"/>
              <a:sym typeface="Questrial"/>
            </a:endParaRPr>
          </a:p>
          <a:p>
            <a:pPr marL="635000" marR="0" lvl="0" indent="-599281" algn="l" rtl="0">
              <a:lnSpc>
                <a:spcPct val="100000"/>
              </a:lnSpc>
              <a:spcBef>
                <a:spcPts val="3700"/>
              </a:spcBef>
              <a:spcAft>
                <a:spcPts val="0"/>
              </a:spcAft>
              <a:buClr>
                <a:srgbClr val="3F3F3F"/>
              </a:buClr>
              <a:buSzPct val="100000"/>
              <a:buFont typeface="Questrial"/>
              <a:buChar char="-"/>
            </a:pPr>
            <a:r>
              <a:rPr lang="en-US" sz="8150" i="0" u="none" strike="noStrike" cap="none">
                <a:solidFill>
                  <a:srgbClr val="3F3F3F"/>
                </a:solidFill>
                <a:latin typeface="Questrial"/>
                <a:ea typeface="Questrial"/>
                <a:cs typeface="Questrial"/>
                <a:sym typeface="Questrial"/>
              </a:rPr>
              <a:t>Aprobación de instrumentos como la Civil Rights Act de 1968. Castiga conductas como impedir el acceso a servicios por la raza. INSUFICIENTES.</a:t>
            </a:r>
            <a:endParaRPr sz="8150" i="0" u="none" strike="noStrike" cap="none">
              <a:solidFill>
                <a:srgbClr val="000000"/>
              </a:solidFill>
              <a:latin typeface="Questrial"/>
              <a:ea typeface="Questrial"/>
              <a:cs typeface="Questrial"/>
              <a:sym typeface="Questrial"/>
            </a:endParaRPr>
          </a:p>
          <a:p>
            <a:pPr marL="635000" marR="0" lvl="0" indent="-599281" algn="l" rtl="0">
              <a:lnSpc>
                <a:spcPct val="100000"/>
              </a:lnSpc>
              <a:spcBef>
                <a:spcPts val="3700"/>
              </a:spcBef>
              <a:spcAft>
                <a:spcPts val="0"/>
              </a:spcAft>
              <a:buClr>
                <a:srgbClr val="3F3F3F"/>
              </a:buClr>
              <a:buSzPct val="100000"/>
              <a:buFont typeface="Questrial"/>
              <a:buChar char="-"/>
            </a:pPr>
            <a:r>
              <a:rPr lang="en-US" sz="8150" i="0" u="none" strike="noStrike" cap="none">
                <a:solidFill>
                  <a:srgbClr val="3F3F3F"/>
                </a:solidFill>
                <a:latin typeface="Questrial"/>
                <a:ea typeface="Questrial"/>
                <a:cs typeface="Questrial"/>
                <a:sym typeface="Questrial"/>
              </a:rPr>
              <a:t>Nuevas reivindicaciones de mayor castigo para las conductas prejuiciosas. Hate crimes.</a:t>
            </a:r>
            <a:endParaRPr sz="8150" i="0" u="none" strike="noStrike" cap="none">
              <a:solidFill>
                <a:srgbClr val="000000"/>
              </a:solidFill>
              <a:latin typeface="Questrial"/>
              <a:ea typeface="Questrial"/>
              <a:cs typeface="Questrial"/>
              <a:sym typeface="Questrial"/>
            </a:endParaRPr>
          </a:p>
          <a:p>
            <a:pPr marL="635000" marR="0" lvl="0" indent="-599281" algn="l" rtl="0">
              <a:lnSpc>
                <a:spcPct val="100000"/>
              </a:lnSpc>
              <a:spcBef>
                <a:spcPts val="3700"/>
              </a:spcBef>
              <a:spcAft>
                <a:spcPts val="0"/>
              </a:spcAft>
              <a:buClr>
                <a:srgbClr val="3F3F3F"/>
              </a:buClr>
              <a:buSzPct val="100000"/>
              <a:buFont typeface="Questrial"/>
              <a:buChar char="-"/>
            </a:pPr>
            <a:r>
              <a:rPr lang="en-US" sz="8150" i="0" u="none" strike="noStrike" cap="none">
                <a:solidFill>
                  <a:srgbClr val="3F3F3F"/>
                </a:solidFill>
                <a:latin typeface="Questrial"/>
                <a:ea typeface="Questrial"/>
                <a:cs typeface="Questrial"/>
                <a:sym typeface="Questrial"/>
              </a:rPr>
              <a:t>El debate se retoma tras los asesinatos de Mathew Shepard por su orientación sexual y de James Byrd a mano de supremacistas blancos.</a:t>
            </a:r>
            <a:endParaRPr sz="8150" i="0" u="none" strike="noStrike" cap="none">
              <a:solidFill>
                <a:srgbClr val="000000"/>
              </a:solidFill>
              <a:latin typeface="Questrial"/>
              <a:ea typeface="Questrial"/>
              <a:cs typeface="Questrial"/>
              <a:sym typeface="Questrial"/>
            </a:endParaRPr>
          </a:p>
          <a:p>
            <a:pPr marL="635000" marR="0" lvl="0" indent="-599281" algn="l" rtl="0">
              <a:lnSpc>
                <a:spcPct val="100000"/>
              </a:lnSpc>
              <a:spcBef>
                <a:spcPts val="3700"/>
              </a:spcBef>
              <a:spcAft>
                <a:spcPts val="0"/>
              </a:spcAft>
              <a:buClr>
                <a:srgbClr val="3F3F3F"/>
              </a:buClr>
              <a:buSzPct val="100000"/>
              <a:buFont typeface="Questrial"/>
              <a:buChar char="-"/>
            </a:pPr>
            <a:r>
              <a:rPr lang="en-US" sz="8150" i="0" u="none" strike="noStrike" cap="none">
                <a:solidFill>
                  <a:srgbClr val="3F3F3F"/>
                </a:solidFill>
                <a:latin typeface="Questrial"/>
                <a:ea typeface="Questrial"/>
                <a:cs typeface="Questrial"/>
                <a:sym typeface="Questrial"/>
              </a:rPr>
              <a:t>Aprobación de </a:t>
            </a:r>
            <a:r>
              <a:rPr lang="en-US" sz="8150" i="0" u="none" strike="noStrike" cap="none">
                <a:solidFill>
                  <a:schemeClr val="dk1"/>
                </a:solidFill>
                <a:latin typeface="Questrial"/>
                <a:ea typeface="Questrial"/>
                <a:cs typeface="Questrial"/>
                <a:sym typeface="Questrial"/>
              </a:rPr>
              <a:t>la Matthew Shepard and James Byrd, Jr. Hate Crimes Prevention Act</a:t>
            </a:r>
            <a:r>
              <a:rPr lang="en-US" sz="8150" i="0" u="none" strike="noStrike" cap="none">
                <a:solidFill>
                  <a:srgbClr val="3F3F3F"/>
                </a:solidFill>
                <a:latin typeface="Questrial"/>
                <a:ea typeface="Questrial"/>
                <a:cs typeface="Questrial"/>
                <a:sym typeface="Questrial"/>
              </a:rPr>
              <a:t> .</a:t>
            </a:r>
            <a:endParaRPr sz="8150" i="0" u="none" strike="noStrike" cap="none">
              <a:solidFill>
                <a:srgbClr val="000000"/>
              </a:solidFill>
              <a:latin typeface="Questrial"/>
              <a:ea typeface="Questrial"/>
              <a:cs typeface="Questrial"/>
              <a:sym typeface="Questrial"/>
            </a:endParaRPr>
          </a:p>
          <a:p>
            <a:pPr marL="635000" marR="0" lvl="0" indent="-511175" algn="l" rtl="0">
              <a:lnSpc>
                <a:spcPct val="100000"/>
              </a:lnSpc>
              <a:spcBef>
                <a:spcPts val="3700"/>
              </a:spcBef>
              <a:spcAft>
                <a:spcPts val="0"/>
              </a:spcAft>
              <a:buClr>
                <a:srgbClr val="3F3F3F"/>
              </a:buClr>
              <a:buSzPct val="31901"/>
              <a:buFont typeface="Arial"/>
              <a:buChar char="-"/>
            </a:pPr>
            <a:r>
              <a:rPr lang="en-US" sz="8150" i="0" u="none" strike="noStrike" cap="none">
                <a:solidFill>
                  <a:srgbClr val="3F3F3F"/>
                </a:solidFill>
                <a:latin typeface="Questrial"/>
                <a:ea typeface="Questrial"/>
                <a:cs typeface="Questrial"/>
                <a:sym typeface="Questrial"/>
              </a:rPr>
              <a:t>Configuración de los delitos de odio en base al animus model.</a:t>
            </a:r>
            <a:r>
              <a:rPr lang="en-US" sz="2600" b="0" i="0" u="none" strike="noStrike" cap="none">
                <a:solidFill>
                  <a:srgbClr val="3F3F3F"/>
                </a:solidFill>
                <a:latin typeface="Calibri"/>
                <a:ea typeface="Calibri"/>
                <a:cs typeface="Calibri"/>
                <a:sym typeface="Calibri"/>
              </a:rPr>
              <a:t> </a:t>
            </a:r>
            <a:endParaRPr sz="2600" b="0" i="0" u="none" strike="noStrike" cap="none">
              <a:solidFill>
                <a:srgbClr val="000000"/>
              </a:solidFill>
              <a:latin typeface="Arial"/>
              <a:ea typeface="Arial"/>
              <a:cs typeface="Arial"/>
              <a:sym typeface="Arial"/>
            </a:endParaRPr>
          </a:p>
          <a:p>
            <a:pPr marL="635000" marR="0" lvl="0" indent="-355600" algn="ctr" rtl="0">
              <a:lnSpc>
                <a:spcPct val="100000"/>
              </a:lnSpc>
              <a:spcBef>
                <a:spcPts val="3700"/>
              </a:spcBef>
              <a:spcAft>
                <a:spcPts val="0"/>
              </a:spcAft>
              <a:buClr>
                <a:srgbClr val="3F3F3F"/>
              </a:buClr>
              <a:buSzPct val="100000"/>
              <a:buFont typeface="Arial"/>
              <a:buNone/>
            </a:pPr>
            <a:endParaRPr sz="4400" b="0" i="0" u="none" strike="noStrike" cap="none">
              <a:solidFill>
                <a:srgbClr val="3F3F3F"/>
              </a:solidFill>
              <a:latin typeface="Calibri"/>
              <a:ea typeface="Calibri"/>
              <a:cs typeface="Calibri"/>
              <a:sym typeface="Calibri"/>
            </a:endParaRPr>
          </a:p>
          <a:p>
            <a:pPr marL="0" marR="0" lvl="0" indent="0" algn="ctr" rtl="0">
              <a:lnSpc>
                <a:spcPct val="100000"/>
              </a:lnSpc>
              <a:spcBef>
                <a:spcPts val="3700"/>
              </a:spcBef>
              <a:spcAft>
                <a:spcPts val="0"/>
              </a:spcAft>
              <a:buClr>
                <a:srgbClr val="3F3F3F"/>
              </a:buClr>
              <a:buSzPct val="100000"/>
              <a:buFont typeface="Arial"/>
              <a:buNone/>
            </a:pPr>
            <a:endParaRPr sz="4400" b="0" i="0" u="none" strike="noStrike" cap="none">
              <a:solidFill>
                <a:srgbClr val="3F3F3F"/>
              </a:solidFill>
              <a:latin typeface="Calibri"/>
              <a:ea typeface="Calibri"/>
              <a:cs typeface="Calibri"/>
              <a:sym typeface="Calibri"/>
            </a:endParaRPr>
          </a:p>
          <a:p>
            <a:pPr marL="0" marR="0" lvl="0" indent="0" algn="l" rtl="0">
              <a:lnSpc>
                <a:spcPct val="100000"/>
              </a:lnSpc>
              <a:spcBef>
                <a:spcPts val="3700"/>
              </a:spcBef>
              <a:spcAft>
                <a:spcPts val="0"/>
              </a:spcAft>
              <a:buClr>
                <a:srgbClr val="3F3F3F"/>
              </a:buClr>
              <a:buSzPct val="100000"/>
              <a:buFont typeface="Arial"/>
              <a:buNone/>
            </a:pPr>
            <a:endParaRPr sz="4400" b="0" i="0" u="none" strike="noStrike" cap="none">
              <a:solidFill>
                <a:srgbClr val="3F3F3F"/>
              </a:solidFill>
              <a:latin typeface="Calibri"/>
              <a:ea typeface="Calibri"/>
              <a:cs typeface="Calibri"/>
              <a:sym typeface="Calibri"/>
            </a:endParaRPr>
          </a:p>
        </p:txBody>
      </p:sp>
      <p:sp>
        <p:nvSpPr>
          <p:cNvPr id="164" name="Google Shape;164;g3a1f08fdc61_0_258"/>
          <p:cNvSpPr txBox="1"/>
          <p:nvPr/>
        </p:nvSpPr>
        <p:spPr>
          <a:xfrm>
            <a:off x="9365078" y="1572192"/>
            <a:ext cx="8008800" cy="7286100"/>
          </a:xfrm>
          <a:prstGeom prst="rect">
            <a:avLst/>
          </a:prstGeom>
          <a:noFill/>
          <a:ln w="17475" cap="flat" cmpd="sng">
            <a:solidFill>
              <a:schemeClr val="dk1"/>
            </a:solidFill>
            <a:prstDash val="solid"/>
            <a:round/>
            <a:headEnd type="none" w="sm" len="sm"/>
            <a:tailEnd type="none" w="sm" len="sm"/>
          </a:ln>
        </p:spPr>
        <p:txBody>
          <a:bodyPr spcFirstLastPara="1" wrap="square" lIns="167625" tIns="83775" rIns="167625" bIns="83775" anchor="t" anchorCtr="0">
            <a:noAutofit/>
          </a:bodyPr>
          <a:lstStyle/>
          <a:p>
            <a:pPr marL="0" marR="0" lvl="0" indent="0" algn="ctr" rtl="0">
              <a:lnSpc>
                <a:spcPct val="80000"/>
              </a:lnSpc>
              <a:spcBef>
                <a:spcPts val="0"/>
              </a:spcBef>
              <a:spcAft>
                <a:spcPts val="0"/>
              </a:spcAft>
              <a:buClr>
                <a:srgbClr val="3F3F3F"/>
              </a:buClr>
              <a:buSzPts val="1325"/>
              <a:buFont typeface="Arial"/>
              <a:buNone/>
            </a:pPr>
            <a:r>
              <a:rPr lang="en-US" sz="2012" b="1" i="0" u="none" strike="noStrike" cap="none">
                <a:solidFill>
                  <a:srgbClr val="3F3F3F"/>
                </a:solidFill>
                <a:latin typeface="Questrial"/>
                <a:ea typeface="Questrial"/>
                <a:cs typeface="Questrial"/>
                <a:sym typeface="Questrial"/>
              </a:rPr>
              <a:t>La persecución del discurso de odio en la Europa de después de la 2º GM</a:t>
            </a:r>
            <a:endParaRPr sz="2012" i="0" u="none" strike="noStrike" cap="none">
              <a:solidFill>
                <a:srgbClr val="000000"/>
              </a:solidFill>
              <a:latin typeface="Questrial"/>
              <a:ea typeface="Questrial"/>
              <a:cs typeface="Questrial"/>
              <a:sym typeface="Questrial"/>
            </a:endParaRPr>
          </a:p>
          <a:p>
            <a:pPr marL="635000" marR="0" lvl="0" indent="-610393" algn="l" rtl="0">
              <a:lnSpc>
                <a:spcPct val="80000"/>
              </a:lnSpc>
              <a:spcBef>
                <a:spcPts val="3700"/>
              </a:spcBef>
              <a:spcAft>
                <a:spcPts val="0"/>
              </a:spcAft>
              <a:buClr>
                <a:srgbClr val="3F3F3F"/>
              </a:buClr>
              <a:buSzPts val="2013"/>
              <a:buFont typeface="Questrial"/>
              <a:buChar char="-"/>
            </a:pPr>
            <a:r>
              <a:rPr lang="en-US" sz="2012" i="0" u="none" strike="noStrike" cap="none">
                <a:solidFill>
                  <a:srgbClr val="3F3F3F"/>
                </a:solidFill>
                <a:latin typeface="Questrial"/>
                <a:ea typeface="Questrial"/>
                <a:cs typeface="Questrial"/>
                <a:sym typeface="Questrial"/>
              </a:rPr>
              <a:t>Resurgir en la década de los 50/60 de la promoción del rechazo antisemita.</a:t>
            </a:r>
            <a:endParaRPr sz="2012" i="0" u="none" strike="noStrike" cap="none">
              <a:solidFill>
                <a:srgbClr val="000000"/>
              </a:solidFill>
              <a:latin typeface="Questrial"/>
              <a:ea typeface="Questrial"/>
              <a:cs typeface="Questrial"/>
              <a:sym typeface="Questrial"/>
            </a:endParaRPr>
          </a:p>
          <a:p>
            <a:pPr marL="635000" marR="0" lvl="0" indent="-610393" algn="l" rtl="0">
              <a:lnSpc>
                <a:spcPct val="80000"/>
              </a:lnSpc>
              <a:spcBef>
                <a:spcPts val="3700"/>
              </a:spcBef>
              <a:spcAft>
                <a:spcPts val="0"/>
              </a:spcAft>
              <a:buClr>
                <a:srgbClr val="3F3F3F"/>
              </a:buClr>
              <a:buSzPts val="2013"/>
              <a:buFont typeface="Questrial"/>
              <a:buChar char="-"/>
            </a:pPr>
            <a:r>
              <a:rPr lang="en-US" sz="2012" i="0" u="none" strike="noStrike" cap="none">
                <a:solidFill>
                  <a:srgbClr val="3F3F3F"/>
                </a:solidFill>
                <a:latin typeface="Questrial"/>
                <a:ea typeface="Questrial"/>
                <a:cs typeface="Questrial"/>
                <a:sym typeface="Questrial"/>
              </a:rPr>
              <a:t>Alerta de los poderes públicos para contener su expansión y evitar la materialización del discurso violento. </a:t>
            </a:r>
            <a:endParaRPr sz="2012" i="0" u="none" strike="noStrike" cap="none">
              <a:solidFill>
                <a:srgbClr val="000000"/>
              </a:solidFill>
              <a:latin typeface="Questrial"/>
              <a:ea typeface="Questrial"/>
              <a:cs typeface="Questrial"/>
              <a:sym typeface="Questrial"/>
            </a:endParaRPr>
          </a:p>
          <a:p>
            <a:pPr marL="635000" marR="0" lvl="0" indent="-610393" algn="l" rtl="0">
              <a:lnSpc>
                <a:spcPct val="80000"/>
              </a:lnSpc>
              <a:spcBef>
                <a:spcPts val="3700"/>
              </a:spcBef>
              <a:spcAft>
                <a:spcPts val="0"/>
              </a:spcAft>
              <a:buClr>
                <a:srgbClr val="3F3F3F"/>
              </a:buClr>
              <a:buSzPts val="2013"/>
              <a:buFont typeface="Questrial"/>
              <a:buChar char="-"/>
            </a:pPr>
            <a:r>
              <a:rPr lang="en-US" sz="2012" i="0" u="none" strike="noStrike" cap="none">
                <a:solidFill>
                  <a:srgbClr val="3F3F3F"/>
                </a:solidFill>
                <a:latin typeface="Questrial"/>
                <a:ea typeface="Questrial"/>
                <a:cs typeface="Questrial"/>
                <a:sym typeface="Questrial"/>
              </a:rPr>
              <a:t>Se criminaliza la propaganda del odio. </a:t>
            </a:r>
            <a:endParaRPr sz="2012" i="0" u="none" strike="noStrike" cap="none">
              <a:solidFill>
                <a:srgbClr val="000000"/>
              </a:solidFill>
              <a:latin typeface="Questrial"/>
              <a:ea typeface="Questrial"/>
              <a:cs typeface="Questrial"/>
              <a:sym typeface="Questrial"/>
            </a:endParaRPr>
          </a:p>
          <a:p>
            <a:pPr marL="635000" marR="0" lvl="0" indent="-610393" algn="l" rtl="0">
              <a:lnSpc>
                <a:spcPct val="80000"/>
              </a:lnSpc>
              <a:spcBef>
                <a:spcPts val="3700"/>
              </a:spcBef>
              <a:spcAft>
                <a:spcPts val="0"/>
              </a:spcAft>
              <a:buClr>
                <a:srgbClr val="3F3F3F"/>
              </a:buClr>
              <a:buSzPts val="2013"/>
              <a:buFont typeface="Questrial"/>
              <a:buChar char="-"/>
            </a:pPr>
            <a:r>
              <a:rPr lang="en-US" sz="2012" i="0" u="none" strike="noStrike" cap="none">
                <a:solidFill>
                  <a:srgbClr val="3F3F3F"/>
                </a:solidFill>
                <a:latin typeface="Questrial"/>
                <a:ea typeface="Questrial"/>
                <a:cs typeface="Questrial"/>
                <a:sym typeface="Questrial"/>
              </a:rPr>
              <a:t>Primeras reformas. Art. 130 CP alemán. Castiga las expresiones antisemitas. </a:t>
            </a:r>
            <a:endParaRPr sz="2012" i="0" u="none" strike="noStrike" cap="none">
              <a:solidFill>
                <a:srgbClr val="000000"/>
              </a:solidFill>
              <a:latin typeface="Questrial"/>
              <a:ea typeface="Questrial"/>
              <a:cs typeface="Questrial"/>
              <a:sym typeface="Questrial"/>
            </a:endParaRPr>
          </a:p>
          <a:p>
            <a:pPr marL="635000" marR="0" lvl="0" indent="-610393" algn="l" rtl="0">
              <a:lnSpc>
                <a:spcPct val="80000"/>
              </a:lnSpc>
              <a:spcBef>
                <a:spcPts val="3700"/>
              </a:spcBef>
              <a:spcAft>
                <a:spcPts val="0"/>
              </a:spcAft>
              <a:buClr>
                <a:srgbClr val="3F3F3F"/>
              </a:buClr>
              <a:buSzPts val="2013"/>
              <a:buFont typeface="Questrial"/>
              <a:buChar char="-"/>
            </a:pPr>
            <a:r>
              <a:rPr lang="en-US" sz="2012" i="0" u="none" strike="noStrike" cap="none">
                <a:solidFill>
                  <a:srgbClr val="3F3F3F"/>
                </a:solidFill>
                <a:latin typeface="Questrial"/>
                <a:ea typeface="Questrial"/>
                <a:cs typeface="Questrial"/>
                <a:sym typeface="Questrial"/>
              </a:rPr>
              <a:t>Extensión a otros ordenamientos y aprobación de normativa por parte de la Comisión Europea Contra el Racismo y la Intolerancia (ECRI)</a:t>
            </a:r>
            <a:endParaRPr sz="2012" i="0" u="none" strike="noStrike" cap="none">
              <a:solidFill>
                <a:srgbClr val="000000"/>
              </a:solidFill>
              <a:latin typeface="Questrial"/>
              <a:ea typeface="Questrial"/>
              <a:cs typeface="Questrial"/>
              <a:sym typeface="Questrial"/>
            </a:endParaRPr>
          </a:p>
          <a:p>
            <a:pPr marL="635000" marR="0" lvl="0" indent="-610393" algn="l" rtl="0">
              <a:lnSpc>
                <a:spcPct val="80000"/>
              </a:lnSpc>
              <a:spcBef>
                <a:spcPts val="3700"/>
              </a:spcBef>
              <a:spcAft>
                <a:spcPts val="0"/>
              </a:spcAft>
              <a:buClr>
                <a:srgbClr val="3F3F3F"/>
              </a:buClr>
              <a:buSzPts val="2013"/>
              <a:buFont typeface="Questrial"/>
              <a:buChar char="-"/>
            </a:pPr>
            <a:r>
              <a:rPr lang="en-US" sz="2012" i="0" u="none" strike="noStrike" cap="none">
                <a:solidFill>
                  <a:srgbClr val="3F3F3F"/>
                </a:solidFill>
                <a:latin typeface="Questrial"/>
                <a:ea typeface="Questrial"/>
                <a:cs typeface="Questrial"/>
                <a:sym typeface="Questrial"/>
              </a:rPr>
              <a:t>Configuración del discriminatory selection model.</a:t>
            </a:r>
            <a:endParaRPr sz="2012" i="0" u="none" strike="noStrike" cap="none">
              <a:solidFill>
                <a:srgbClr val="000000"/>
              </a:solidFill>
              <a:latin typeface="Questrial"/>
              <a:ea typeface="Questrial"/>
              <a:cs typeface="Questrial"/>
              <a:sym typeface="Questrial"/>
            </a:endParaRPr>
          </a:p>
          <a:p>
            <a:pPr marL="635000" marR="0" lvl="0" indent="-610393" algn="l" rtl="0">
              <a:lnSpc>
                <a:spcPct val="80000"/>
              </a:lnSpc>
              <a:spcBef>
                <a:spcPts val="3700"/>
              </a:spcBef>
              <a:spcAft>
                <a:spcPts val="0"/>
              </a:spcAft>
              <a:buClr>
                <a:srgbClr val="3F3F3F"/>
              </a:buClr>
              <a:buSzPts val="2013"/>
              <a:buFont typeface="Questrial"/>
              <a:buChar char="-"/>
            </a:pPr>
            <a:r>
              <a:rPr lang="en-US" sz="2012" i="0" u="none" strike="noStrike" cap="none">
                <a:solidFill>
                  <a:srgbClr val="3F3F3F"/>
                </a:solidFill>
                <a:latin typeface="Questrial"/>
                <a:ea typeface="Questrial"/>
                <a:cs typeface="Questrial"/>
                <a:sym typeface="Questrial"/>
              </a:rPr>
              <a:t>Ampliación de la protección a otros colectivos vulnerables. </a:t>
            </a:r>
            <a:endParaRPr sz="2012" i="0" u="none" strike="noStrike" cap="none">
              <a:solidFill>
                <a:srgbClr val="000000"/>
              </a:solidFill>
              <a:latin typeface="Questrial"/>
              <a:ea typeface="Questrial"/>
              <a:cs typeface="Questrial"/>
              <a:sym typeface="Questrial"/>
            </a:endParaRPr>
          </a:p>
          <a:p>
            <a:pPr marL="0" marR="0" lvl="0" indent="0" algn="l" rtl="0">
              <a:lnSpc>
                <a:spcPct val="80000"/>
              </a:lnSpc>
              <a:spcBef>
                <a:spcPts val="3700"/>
              </a:spcBef>
              <a:spcAft>
                <a:spcPts val="0"/>
              </a:spcAft>
              <a:buClr>
                <a:srgbClr val="3F3F3F"/>
              </a:buClr>
              <a:buSzPts val="1100"/>
              <a:buFont typeface="Arial"/>
              <a:buNone/>
            </a:pPr>
            <a:endParaRPr sz="1100" b="0" i="0" u="none" strike="noStrike" cap="none">
              <a:solidFill>
                <a:srgbClr val="3F3F3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3a1f08fdc61_0_265"/>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a:bodyPr>
          <a:lstStyle/>
          <a:p>
            <a:pPr marL="0" lvl="0" indent="0" algn="ctr" rtl="0">
              <a:lnSpc>
                <a:spcPct val="100000"/>
              </a:lnSpc>
              <a:spcBef>
                <a:spcPts val="0"/>
              </a:spcBef>
              <a:spcAft>
                <a:spcPts val="0"/>
              </a:spcAft>
              <a:buClr>
                <a:schemeClr val="dk1"/>
              </a:buClr>
              <a:buSzPts val="8100"/>
              <a:buFont typeface="Calibri"/>
              <a:buNone/>
            </a:pPr>
            <a:r>
              <a:rPr lang="en-US" sz="5800" b="1">
                <a:latin typeface="Antonio"/>
                <a:ea typeface="Antonio"/>
                <a:cs typeface="Antonio"/>
                <a:sym typeface="Antonio"/>
              </a:rPr>
              <a:t>Raíz histórica de los delitos de odio</a:t>
            </a:r>
            <a:endParaRPr sz="5800" b="1">
              <a:latin typeface="Antonio"/>
              <a:ea typeface="Antonio"/>
              <a:cs typeface="Antonio"/>
              <a:sym typeface="Antonio"/>
            </a:endParaRPr>
          </a:p>
        </p:txBody>
      </p:sp>
      <p:sp>
        <p:nvSpPr>
          <p:cNvPr id="171" name="Google Shape;171;g3a1f08fdc61_0_265"/>
          <p:cNvSpPr txBox="1"/>
          <p:nvPr/>
        </p:nvSpPr>
        <p:spPr>
          <a:xfrm>
            <a:off x="2176499" y="3664068"/>
            <a:ext cx="6175200" cy="1876500"/>
          </a:xfrm>
          <a:prstGeom prst="rect">
            <a:avLst/>
          </a:prstGeom>
          <a:noFill/>
          <a:ln w="17475" cap="flat" cmpd="sng">
            <a:solidFill>
              <a:schemeClr val="dk1"/>
            </a:solidFill>
            <a:prstDash val="solid"/>
            <a:round/>
            <a:headEnd type="none" w="sm" len="sm"/>
            <a:tailEnd type="none" w="sm" len="sm"/>
          </a:ln>
        </p:spPr>
        <p:txBody>
          <a:bodyPr spcFirstLastPara="1" wrap="square" lIns="167625" tIns="83775" rIns="167625" bIns="83775" anchor="t" anchorCtr="0">
            <a:normAutofit fontScale="25000" lnSpcReduction="20000"/>
          </a:bodyPr>
          <a:lstStyle/>
          <a:p>
            <a:pPr marL="0" marR="0" lvl="0" indent="0" algn="ctr" rtl="0">
              <a:lnSpc>
                <a:spcPct val="100000"/>
              </a:lnSpc>
              <a:spcBef>
                <a:spcPts val="0"/>
              </a:spcBef>
              <a:spcAft>
                <a:spcPts val="0"/>
              </a:spcAft>
              <a:buClr>
                <a:srgbClr val="3F3F3F"/>
              </a:buClr>
              <a:buSzPct val="33207"/>
              <a:buFont typeface="Arial"/>
              <a:buNone/>
            </a:pPr>
            <a:endParaRPr sz="13250">
              <a:solidFill>
                <a:srgbClr val="3F3F3F"/>
              </a:solidFill>
              <a:latin typeface="Questrial"/>
              <a:ea typeface="Questrial"/>
              <a:cs typeface="Questrial"/>
              <a:sym typeface="Questrial"/>
            </a:endParaRPr>
          </a:p>
          <a:p>
            <a:pPr marL="0" marR="0" lvl="0" indent="0" algn="ctr" rtl="0">
              <a:lnSpc>
                <a:spcPct val="100000"/>
              </a:lnSpc>
              <a:spcBef>
                <a:spcPts val="0"/>
              </a:spcBef>
              <a:spcAft>
                <a:spcPts val="0"/>
              </a:spcAft>
              <a:buClr>
                <a:srgbClr val="3F3F3F"/>
              </a:buClr>
              <a:buSzPct val="33207"/>
              <a:buFont typeface="Arial"/>
              <a:buNone/>
            </a:pPr>
            <a:r>
              <a:rPr lang="en-US" sz="13250" i="0" u="none" strike="noStrike" cap="none">
                <a:solidFill>
                  <a:srgbClr val="3F3F3F"/>
                </a:solidFill>
                <a:latin typeface="Questrial"/>
                <a:ea typeface="Questrial"/>
                <a:cs typeface="Questrial"/>
                <a:sym typeface="Questrial"/>
              </a:rPr>
              <a:t>El nacimiento de los hate crimes en el contexto de EEUU (década de los 80)</a:t>
            </a:r>
            <a:endParaRPr sz="13250" i="0" u="none" strike="noStrike" cap="none">
              <a:solidFill>
                <a:srgbClr val="000000"/>
              </a:solidFill>
              <a:latin typeface="Questrial"/>
              <a:ea typeface="Questrial"/>
              <a:cs typeface="Questrial"/>
              <a:sym typeface="Questrial"/>
            </a:endParaRPr>
          </a:p>
          <a:p>
            <a:pPr marL="0" marR="0" lvl="0" indent="0" algn="ctr" rtl="0">
              <a:lnSpc>
                <a:spcPct val="100000"/>
              </a:lnSpc>
              <a:spcBef>
                <a:spcPts val="3700"/>
              </a:spcBef>
              <a:spcAft>
                <a:spcPts val="0"/>
              </a:spcAft>
              <a:buClr>
                <a:srgbClr val="3F3F3F"/>
              </a:buClr>
              <a:buSzPct val="100000"/>
              <a:buFont typeface="Arial"/>
              <a:buNone/>
            </a:pPr>
            <a:endParaRPr sz="4400" b="0" i="0" u="none" strike="noStrike" cap="none">
              <a:solidFill>
                <a:srgbClr val="3F3F3F"/>
              </a:solidFill>
              <a:latin typeface="Calibri"/>
              <a:ea typeface="Calibri"/>
              <a:cs typeface="Calibri"/>
              <a:sym typeface="Calibri"/>
            </a:endParaRPr>
          </a:p>
          <a:p>
            <a:pPr marL="0" marR="0" lvl="0" indent="0" algn="l" rtl="0">
              <a:lnSpc>
                <a:spcPct val="100000"/>
              </a:lnSpc>
              <a:spcBef>
                <a:spcPts val="3700"/>
              </a:spcBef>
              <a:spcAft>
                <a:spcPts val="0"/>
              </a:spcAft>
              <a:buClr>
                <a:srgbClr val="3F3F3F"/>
              </a:buClr>
              <a:buSzPct val="100000"/>
              <a:buFont typeface="Arial"/>
              <a:buNone/>
            </a:pPr>
            <a:endParaRPr sz="4400" b="0" i="0" u="none" strike="noStrike" cap="none">
              <a:solidFill>
                <a:srgbClr val="3F3F3F"/>
              </a:solidFill>
              <a:latin typeface="Calibri"/>
              <a:ea typeface="Calibri"/>
              <a:cs typeface="Calibri"/>
              <a:sym typeface="Calibri"/>
            </a:endParaRPr>
          </a:p>
        </p:txBody>
      </p:sp>
      <p:sp>
        <p:nvSpPr>
          <p:cNvPr id="172" name="Google Shape;172;g3a1f08fdc61_0_265"/>
          <p:cNvSpPr txBox="1"/>
          <p:nvPr/>
        </p:nvSpPr>
        <p:spPr>
          <a:xfrm>
            <a:off x="9936299" y="3664087"/>
            <a:ext cx="6175200" cy="1876500"/>
          </a:xfrm>
          <a:prstGeom prst="rect">
            <a:avLst/>
          </a:prstGeom>
          <a:noFill/>
          <a:ln w="17475" cap="flat" cmpd="sng">
            <a:solidFill>
              <a:schemeClr val="dk1"/>
            </a:solidFill>
            <a:prstDash val="solid"/>
            <a:round/>
            <a:headEnd type="none" w="sm" len="sm"/>
            <a:tailEnd type="none" w="sm" len="sm"/>
          </a:ln>
        </p:spPr>
        <p:txBody>
          <a:bodyPr spcFirstLastPara="1" wrap="square" lIns="167625" tIns="83775" rIns="167625" bIns="83775" anchor="t" anchorCtr="0">
            <a:normAutofit fontScale="55000" lnSpcReduction="20000"/>
          </a:bodyPr>
          <a:lstStyle/>
          <a:p>
            <a:pPr marL="0" marR="0" lvl="0" indent="0" algn="ctr" rtl="0">
              <a:lnSpc>
                <a:spcPct val="100000"/>
              </a:lnSpc>
              <a:spcBef>
                <a:spcPts val="0"/>
              </a:spcBef>
              <a:spcAft>
                <a:spcPts val="0"/>
              </a:spcAft>
              <a:buClr>
                <a:srgbClr val="3F3F3F"/>
              </a:buClr>
              <a:buSzPct val="74576"/>
              <a:buFont typeface="Arial"/>
              <a:buNone/>
            </a:pPr>
            <a:endParaRPr sz="5900">
              <a:solidFill>
                <a:srgbClr val="3F3F3F"/>
              </a:solidFill>
              <a:latin typeface="Questrial"/>
              <a:ea typeface="Questrial"/>
              <a:cs typeface="Questrial"/>
              <a:sym typeface="Questrial"/>
            </a:endParaRPr>
          </a:p>
          <a:p>
            <a:pPr marL="0" marR="0" lvl="0" indent="0" algn="ctr" rtl="0">
              <a:lnSpc>
                <a:spcPct val="100000"/>
              </a:lnSpc>
              <a:spcBef>
                <a:spcPts val="0"/>
              </a:spcBef>
              <a:spcAft>
                <a:spcPts val="0"/>
              </a:spcAft>
              <a:buClr>
                <a:srgbClr val="3F3F3F"/>
              </a:buClr>
              <a:buSzPct val="74576"/>
              <a:buFont typeface="Arial"/>
              <a:buNone/>
            </a:pPr>
            <a:r>
              <a:rPr lang="en-US" sz="5900" i="0" u="none" strike="noStrike" cap="none">
                <a:solidFill>
                  <a:srgbClr val="3F3F3F"/>
                </a:solidFill>
                <a:latin typeface="Questrial"/>
                <a:ea typeface="Questrial"/>
                <a:cs typeface="Questrial"/>
                <a:sym typeface="Questrial"/>
              </a:rPr>
              <a:t>La persecución del discurso de odio en la Europa de después de la 2º GM</a:t>
            </a:r>
            <a:endParaRPr sz="4400" b="0" i="0" u="none" strike="noStrike" cap="none">
              <a:solidFill>
                <a:srgbClr val="3F3F3F"/>
              </a:solidFill>
              <a:latin typeface="Calibri"/>
              <a:ea typeface="Calibri"/>
              <a:cs typeface="Calibri"/>
              <a:sym typeface="Calibri"/>
            </a:endParaRPr>
          </a:p>
        </p:txBody>
      </p:sp>
      <p:sp>
        <p:nvSpPr>
          <p:cNvPr id="173" name="Google Shape;173;g3a1f08fdc61_0_265"/>
          <p:cNvSpPr txBox="1"/>
          <p:nvPr/>
        </p:nvSpPr>
        <p:spPr>
          <a:xfrm>
            <a:off x="2176503" y="6618702"/>
            <a:ext cx="13935000" cy="1381200"/>
          </a:xfrm>
          <a:prstGeom prst="rect">
            <a:avLst/>
          </a:prstGeom>
          <a:noFill/>
          <a:ln w="17475" cap="flat" cmpd="sng">
            <a:solidFill>
              <a:schemeClr val="dk1"/>
            </a:solidFill>
            <a:prstDash val="solid"/>
            <a:round/>
            <a:headEnd type="none" w="sm" len="sm"/>
            <a:tailEnd type="none" w="sm" len="sm"/>
          </a:ln>
        </p:spPr>
        <p:txBody>
          <a:bodyPr spcFirstLastPara="1" wrap="square" lIns="167625" tIns="83775" rIns="167625" bIns="83775" anchor="t" anchorCtr="0">
            <a:noAutofit/>
          </a:bodyPr>
          <a:lstStyle/>
          <a:p>
            <a:pPr marL="0" marR="0" lvl="0" indent="0" algn="ctr" rtl="0">
              <a:lnSpc>
                <a:spcPct val="100000"/>
              </a:lnSpc>
              <a:spcBef>
                <a:spcPts val="0"/>
              </a:spcBef>
              <a:spcAft>
                <a:spcPts val="0"/>
              </a:spcAft>
              <a:buClr>
                <a:srgbClr val="3F3F3F"/>
              </a:buClr>
              <a:buSzPts val="2090"/>
              <a:buFont typeface="Arial"/>
              <a:buNone/>
            </a:pPr>
            <a:r>
              <a:rPr lang="en-US" sz="3190" b="1" i="0" u="none" strike="noStrike" cap="none">
                <a:solidFill>
                  <a:srgbClr val="3F3F3F"/>
                </a:solidFill>
                <a:latin typeface="Questrial"/>
                <a:ea typeface="Questrial"/>
                <a:cs typeface="Questrial"/>
                <a:sym typeface="Questrial"/>
              </a:rPr>
              <a:t>Elemento común: la protección de los colectivos históricamente desprotegidos dentro de una sociedad</a:t>
            </a:r>
            <a:endParaRPr sz="2335" i="0" u="none" strike="noStrike" cap="none">
              <a:solidFill>
                <a:srgbClr val="000000"/>
              </a:solidFill>
              <a:latin typeface="Questrial"/>
              <a:ea typeface="Questrial"/>
              <a:cs typeface="Questrial"/>
              <a:sym typeface="Questrial"/>
            </a:endParaRPr>
          </a:p>
          <a:p>
            <a:pPr marL="0" marR="0" lvl="0" indent="0" algn="l" rtl="0">
              <a:lnSpc>
                <a:spcPct val="100000"/>
              </a:lnSpc>
              <a:spcBef>
                <a:spcPts val="3700"/>
              </a:spcBef>
              <a:spcAft>
                <a:spcPts val="0"/>
              </a:spcAft>
              <a:buClr>
                <a:srgbClr val="3F3F3F"/>
              </a:buClr>
              <a:buSzPts val="2090"/>
              <a:buFont typeface="Arial"/>
              <a:buNone/>
            </a:pPr>
            <a:endParaRPr sz="2090" b="0" i="0" u="none" strike="noStrike" cap="none">
              <a:solidFill>
                <a:srgbClr val="3F3F3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a1f08fdc61_0_348"/>
          <p:cNvSpPr txBox="1">
            <a:spLocks noGrp="1"/>
          </p:cNvSpPr>
          <p:nvPr>
            <p:ph type="title"/>
          </p:nvPr>
        </p:nvSpPr>
        <p:spPr>
          <a:xfrm>
            <a:off x="914400" y="147668"/>
            <a:ext cx="16459200" cy="1714500"/>
          </a:xfrm>
          <a:prstGeom prst="rect">
            <a:avLst/>
          </a:prstGeom>
          <a:noFill/>
          <a:ln>
            <a:noFill/>
          </a:ln>
        </p:spPr>
        <p:txBody>
          <a:bodyPr spcFirstLastPara="1" wrap="square" lIns="167625" tIns="83775" rIns="167625" bIns="83775" anchor="ctr" anchorCtr="0">
            <a:normAutofit/>
          </a:bodyPr>
          <a:lstStyle/>
          <a:p>
            <a:pPr marL="0" lvl="0" indent="0" algn="ctr" rtl="0">
              <a:lnSpc>
                <a:spcPct val="100000"/>
              </a:lnSpc>
              <a:spcBef>
                <a:spcPts val="0"/>
              </a:spcBef>
              <a:spcAft>
                <a:spcPts val="0"/>
              </a:spcAft>
              <a:buClr>
                <a:schemeClr val="dk1"/>
              </a:buClr>
              <a:buSzPts val="5900"/>
              <a:buFont typeface="Calibri"/>
              <a:buNone/>
            </a:pPr>
            <a:r>
              <a:rPr lang="en-US" sz="5900" b="1">
                <a:latin typeface="Antonio"/>
                <a:ea typeface="Antonio"/>
                <a:cs typeface="Antonio"/>
                <a:sym typeface="Antonio"/>
              </a:rPr>
              <a:t>Los delitos de odio en el Código penal español</a:t>
            </a:r>
            <a:endParaRPr>
              <a:latin typeface="Antonio"/>
              <a:ea typeface="Antonio"/>
              <a:cs typeface="Antonio"/>
              <a:sym typeface="Antonio"/>
            </a:endParaRPr>
          </a:p>
        </p:txBody>
      </p:sp>
      <p:sp>
        <p:nvSpPr>
          <p:cNvPr id="179" name="Google Shape;179;g3a1f08fdc61_0_348"/>
          <p:cNvSpPr txBox="1">
            <a:spLocks noGrp="1"/>
          </p:cNvSpPr>
          <p:nvPr>
            <p:ph type="body" idx="1"/>
          </p:nvPr>
        </p:nvSpPr>
        <p:spPr>
          <a:xfrm>
            <a:off x="914400" y="1556191"/>
            <a:ext cx="16459200" cy="6789000"/>
          </a:xfrm>
          <a:prstGeom prst="rect">
            <a:avLst/>
          </a:prstGeom>
          <a:noFill/>
          <a:ln>
            <a:noFill/>
          </a:ln>
        </p:spPr>
        <p:txBody>
          <a:bodyPr spcFirstLastPara="1" wrap="square" lIns="167625" tIns="83775" rIns="167625" bIns="83775" anchor="t" anchorCtr="0">
            <a:normAutofit/>
          </a:bodyPr>
          <a:lstStyle/>
          <a:p>
            <a:pPr marL="0" lvl="0" indent="0" algn="ctr" rtl="0">
              <a:lnSpc>
                <a:spcPct val="100000"/>
              </a:lnSpc>
              <a:spcBef>
                <a:spcPts val="0"/>
              </a:spcBef>
              <a:spcAft>
                <a:spcPts val="0"/>
              </a:spcAft>
              <a:buClr>
                <a:schemeClr val="dk1"/>
              </a:buClr>
              <a:buSzPts val="5900"/>
              <a:buNone/>
            </a:pPr>
            <a:r>
              <a:rPr lang="en-US" b="1">
                <a:latin typeface="Antonio"/>
                <a:ea typeface="Antonio"/>
                <a:cs typeface="Antonio"/>
                <a:sym typeface="Antonio"/>
              </a:rPr>
              <a:t>Clasificación</a:t>
            </a:r>
            <a:endParaRPr>
              <a:latin typeface="Antonio"/>
              <a:ea typeface="Antonio"/>
              <a:cs typeface="Antonio"/>
              <a:sym typeface="Antonio"/>
            </a:endParaRPr>
          </a:p>
          <a:p>
            <a:pPr marL="0" lvl="0" indent="0" algn="ctr" rtl="0">
              <a:lnSpc>
                <a:spcPct val="100000"/>
              </a:lnSpc>
              <a:spcBef>
                <a:spcPts val="1200"/>
              </a:spcBef>
              <a:spcAft>
                <a:spcPts val="0"/>
              </a:spcAft>
              <a:buClr>
                <a:schemeClr val="dk1"/>
              </a:buClr>
              <a:buSzPts val="5900"/>
              <a:buNone/>
            </a:pPr>
            <a:endParaRPr b="1"/>
          </a:p>
        </p:txBody>
      </p:sp>
      <p:graphicFrame>
        <p:nvGraphicFramePr>
          <p:cNvPr id="180" name="Google Shape;180;g3a1f08fdc61_0_348"/>
          <p:cNvGraphicFramePr/>
          <p:nvPr/>
        </p:nvGraphicFramePr>
        <p:xfrm>
          <a:off x="914380" y="2254589"/>
          <a:ext cx="3000000" cy="3000000"/>
        </p:xfrm>
        <a:graphic>
          <a:graphicData uri="http://schemas.openxmlformats.org/drawingml/2006/table">
            <a:tbl>
              <a:tblPr firstRow="1" bandRow="1">
                <a:noFill/>
                <a:tableStyleId>{42B86881-C5B6-469D-9A0E-A76942BF31BE}</a:tableStyleId>
              </a:tblPr>
              <a:tblGrid>
                <a:gridCol w="16160150">
                  <a:extLst>
                    <a:ext uri="{9D8B030D-6E8A-4147-A177-3AD203B41FA5}">
                      <a16:colId xmlns:a16="http://schemas.microsoft.com/office/drawing/2014/main" val="20000"/>
                    </a:ext>
                  </a:extLst>
                </a:gridCol>
              </a:tblGrid>
              <a:tr h="4126375">
                <a:tc>
                  <a:txBody>
                    <a:bodyPr/>
                    <a:lstStyle/>
                    <a:p>
                      <a:pPr marL="0" marR="0" lvl="0" indent="0" algn="l" rtl="0">
                        <a:lnSpc>
                          <a:spcPct val="100000"/>
                        </a:lnSpc>
                        <a:spcBef>
                          <a:spcPts val="0"/>
                        </a:spcBef>
                        <a:spcAft>
                          <a:spcPts val="0"/>
                        </a:spcAft>
                        <a:buClr>
                          <a:srgbClr val="000000"/>
                        </a:buClr>
                        <a:buSzPts val="2700"/>
                        <a:buFont typeface="Arial"/>
                        <a:buNone/>
                      </a:pPr>
                      <a:r>
                        <a:rPr lang="en-US" sz="2700" b="1" u="none" strike="noStrike" cap="none">
                          <a:solidFill>
                            <a:schemeClr val="dk1"/>
                          </a:solidFill>
                        </a:rPr>
                        <a:t>1º Figuras específicas de delitos de odio:</a:t>
                      </a:r>
                      <a:endParaRPr sz="2100" u="none" strike="noStrike" cap="none">
                        <a:solidFill>
                          <a:schemeClr val="dk1"/>
                        </a:solidFill>
                      </a:endParaRPr>
                    </a:p>
                    <a:p>
                      <a:pPr marL="431800" marR="0" lvl="0" indent="-425450" algn="l" rtl="0">
                        <a:lnSpc>
                          <a:spcPct val="100000"/>
                        </a:lnSpc>
                        <a:spcBef>
                          <a:spcPts val="0"/>
                        </a:spcBef>
                        <a:spcAft>
                          <a:spcPts val="0"/>
                        </a:spcAft>
                        <a:buClr>
                          <a:schemeClr val="dk1"/>
                        </a:buClr>
                        <a:buSzPts val="2700"/>
                        <a:buFont typeface="Calibri"/>
                        <a:buChar char="-"/>
                      </a:pPr>
                      <a:r>
                        <a:rPr lang="en-US" sz="2700" b="0" u="none" strike="noStrike" cap="none">
                          <a:solidFill>
                            <a:schemeClr val="dk1"/>
                          </a:solidFill>
                        </a:rPr>
                        <a:t>Art. 607 CP: Genocidio</a:t>
                      </a:r>
                      <a:endParaRPr sz="2100" u="none" strike="noStrike" cap="none">
                        <a:solidFill>
                          <a:schemeClr val="dk1"/>
                        </a:solidFill>
                      </a:endParaRPr>
                    </a:p>
                    <a:p>
                      <a:pPr marL="431800" marR="0" lvl="0" indent="-425450" algn="l" rtl="0">
                        <a:lnSpc>
                          <a:spcPct val="100000"/>
                        </a:lnSpc>
                        <a:spcBef>
                          <a:spcPts val="0"/>
                        </a:spcBef>
                        <a:spcAft>
                          <a:spcPts val="0"/>
                        </a:spcAft>
                        <a:buClr>
                          <a:schemeClr val="dk1"/>
                        </a:buClr>
                        <a:buSzPts val="2700"/>
                        <a:buFont typeface="Calibri"/>
                        <a:buChar char="-"/>
                      </a:pPr>
                      <a:r>
                        <a:rPr lang="en-US" sz="2700" b="0" u="none" strike="noStrike" cap="none">
                          <a:solidFill>
                            <a:schemeClr val="dk1"/>
                          </a:solidFill>
                        </a:rPr>
                        <a:t>Art. 510CP</a:t>
                      </a:r>
                      <a:endParaRPr sz="2100" u="none" strike="noStrike" cap="none">
                        <a:solidFill>
                          <a:schemeClr val="dk1"/>
                        </a:solidFill>
                      </a:endParaRPr>
                    </a:p>
                    <a:p>
                      <a:pPr marL="520700" marR="0" lvl="0" indent="-514350" algn="l" rtl="0">
                        <a:lnSpc>
                          <a:spcPct val="100000"/>
                        </a:lnSpc>
                        <a:spcBef>
                          <a:spcPts val="0"/>
                        </a:spcBef>
                        <a:spcAft>
                          <a:spcPts val="0"/>
                        </a:spcAft>
                        <a:buClr>
                          <a:schemeClr val="dk1"/>
                        </a:buClr>
                        <a:buSzPts val="2700"/>
                        <a:buFont typeface="Arial"/>
                        <a:buChar char="•"/>
                      </a:pPr>
                      <a:r>
                        <a:rPr lang="en-US" sz="2700" b="0" i="1" u="none" strike="noStrike" cap="none">
                          <a:solidFill>
                            <a:schemeClr val="dk1"/>
                          </a:solidFill>
                        </a:rPr>
                        <a:t>Incitación al odio (art. 510.1 a)</a:t>
                      </a:r>
                      <a:endParaRPr sz="2100" u="none" strike="noStrike" cap="none">
                        <a:solidFill>
                          <a:schemeClr val="dk1"/>
                        </a:solidFill>
                      </a:endParaRPr>
                    </a:p>
                    <a:p>
                      <a:pPr marL="520700" marR="0" lvl="0" indent="-514350" algn="l" rtl="0">
                        <a:lnSpc>
                          <a:spcPct val="100000"/>
                        </a:lnSpc>
                        <a:spcBef>
                          <a:spcPts val="0"/>
                        </a:spcBef>
                        <a:spcAft>
                          <a:spcPts val="0"/>
                        </a:spcAft>
                        <a:buClr>
                          <a:schemeClr val="dk1"/>
                        </a:buClr>
                        <a:buSzPts val="2700"/>
                        <a:buFont typeface="Arial"/>
                        <a:buChar char="•"/>
                      </a:pPr>
                      <a:r>
                        <a:rPr lang="en-US" sz="2700" b="0" i="1" u="none" strike="noStrike" cap="none">
                          <a:solidFill>
                            <a:schemeClr val="dk1"/>
                          </a:solidFill>
                        </a:rPr>
                        <a:t>Posesión, elaboración, distribución de materiales para incitar al odio (art. 510.1 b)</a:t>
                      </a:r>
                      <a:endParaRPr sz="2100" u="none" strike="noStrike" cap="none">
                        <a:solidFill>
                          <a:schemeClr val="dk1"/>
                        </a:solidFill>
                      </a:endParaRPr>
                    </a:p>
                    <a:p>
                      <a:pPr marL="520700" marR="0" lvl="0" indent="-514350" algn="l" rtl="0">
                        <a:lnSpc>
                          <a:spcPct val="100000"/>
                        </a:lnSpc>
                        <a:spcBef>
                          <a:spcPts val="0"/>
                        </a:spcBef>
                        <a:spcAft>
                          <a:spcPts val="0"/>
                        </a:spcAft>
                        <a:buClr>
                          <a:schemeClr val="dk1"/>
                        </a:buClr>
                        <a:buSzPts val="2700"/>
                        <a:buFont typeface="Arial"/>
                        <a:buChar char="•"/>
                      </a:pPr>
                      <a:r>
                        <a:rPr lang="en-US" sz="2700" b="0" i="1" u="none" strike="noStrike" cap="none">
                          <a:solidFill>
                            <a:schemeClr val="dk1"/>
                          </a:solidFill>
                        </a:rPr>
                        <a:t>Apología de crímenes de derecho penal internacional (art. 510.1 c)</a:t>
                      </a:r>
                      <a:endParaRPr sz="2100" u="none" strike="noStrike" cap="none">
                        <a:solidFill>
                          <a:schemeClr val="dk1"/>
                        </a:solidFill>
                      </a:endParaRPr>
                    </a:p>
                    <a:p>
                      <a:pPr marL="520700" marR="0" lvl="0" indent="-514350" algn="l" rtl="0">
                        <a:lnSpc>
                          <a:spcPct val="100000"/>
                        </a:lnSpc>
                        <a:spcBef>
                          <a:spcPts val="0"/>
                        </a:spcBef>
                        <a:spcAft>
                          <a:spcPts val="0"/>
                        </a:spcAft>
                        <a:buClr>
                          <a:schemeClr val="dk1"/>
                        </a:buClr>
                        <a:buSzPts val="2700"/>
                        <a:buFont typeface="Arial"/>
                        <a:buChar char="•"/>
                      </a:pPr>
                      <a:r>
                        <a:rPr lang="en-US" sz="2700" b="0" i="1" u="none" strike="noStrike" cap="none">
                          <a:solidFill>
                            <a:schemeClr val="dk1"/>
                          </a:solidFill>
                        </a:rPr>
                        <a:t>Injuria colectiva (atentado contra la dignidad) (art. 510.2 a)</a:t>
                      </a:r>
                      <a:endParaRPr sz="2100" u="none" strike="noStrike" cap="none">
                        <a:solidFill>
                          <a:schemeClr val="dk1"/>
                        </a:solidFill>
                      </a:endParaRPr>
                    </a:p>
                    <a:p>
                      <a:pPr marL="520700" marR="0" lvl="0" indent="-514350" algn="l" rtl="0">
                        <a:lnSpc>
                          <a:spcPct val="100000"/>
                        </a:lnSpc>
                        <a:spcBef>
                          <a:spcPts val="0"/>
                        </a:spcBef>
                        <a:spcAft>
                          <a:spcPts val="0"/>
                        </a:spcAft>
                        <a:buClr>
                          <a:schemeClr val="dk1"/>
                        </a:buClr>
                        <a:buSzPts val="2700"/>
                        <a:buFont typeface="Arial"/>
                        <a:buChar char="•"/>
                      </a:pPr>
                      <a:r>
                        <a:rPr lang="en-US" sz="2700" b="0" i="1" u="none" strike="noStrike" cap="none">
                          <a:solidFill>
                            <a:schemeClr val="dk1"/>
                          </a:solidFill>
                        </a:rPr>
                        <a:t>Difusión de injuria colectiva (art. 510.2 a)</a:t>
                      </a:r>
                      <a:endParaRPr sz="2100" u="none" strike="noStrike" cap="none">
                        <a:solidFill>
                          <a:schemeClr val="dk1"/>
                        </a:solidFill>
                      </a:endParaRPr>
                    </a:p>
                    <a:p>
                      <a:pPr marL="520700" marR="0" lvl="0" indent="-514350" algn="l" rtl="0">
                        <a:lnSpc>
                          <a:spcPct val="100000"/>
                        </a:lnSpc>
                        <a:spcBef>
                          <a:spcPts val="0"/>
                        </a:spcBef>
                        <a:spcAft>
                          <a:spcPts val="0"/>
                        </a:spcAft>
                        <a:buClr>
                          <a:schemeClr val="dk1"/>
                        </a:buClr>
                        <a:buSzPts val="2700"/>
                        <a:buFont typeface="Arial"/>
                        <a:buChar char="•"/>
                      </a:pPr>
                      <a:r>
                        <a:rPr lang="en-US" sz="2700" b="0" i="1" u="none" strike="noStrike" cap="none">
                          <a:solidFill>
                            <a:schemeClr val="dk1"/>
                          </a:solidFill>
                        </a:rPr>
                        <a:t>Apología de delitos de odio (art. 510. 2 b)</a:t>
                      </a:r>
                      <a:endParaRPr sz="2100" u="none" strike="noStrike" cap="none">
                        <a:solidFill>
                          <a:schemeClr val="dk1"/>
                        </a:solidFill>
                      </a:endParaRPr>
                    </a:p>
                    <a:p>
                      <a:pPr marL="431800" marR="0" lvl="0" indent="-425450" algn="l" rtl="0">
                        <a:lnSpc>
                          <a:spcPct val="100000"/>
                        </a:lnSpc>
                        <a:spcBef>
                          <a:spcPts val="0"/>
                        </a:spcBef>
                        <a:spcAft>
                          <a:spcPts val="0"/>
                        </a:spcAft>
                        <a:buClr>
                          <a:schemeClr val="dk1"/>
                        </a:buClr>
                        <a:buSzPts val="2700"/>
                        <a:buFont typeface="Calibri"/>
                        <a:buChar char="-"/>
                      </a:pPr>
                      <a:r>
                        <a:rPr lang="en-US" sz="2700" b="0" u="none" strike="noStrike" cap="none">
                          <a:solidFill>
                            <a:schemeClr val="dk1"/>
                          </a:solidFill>
                        </a:rPr>
                        <a:t>Art. 511 y 512 CP: denegación de prestaciones y servicios públicas y privadas.</a:t>
                      </a:r>
                      <a:endParaRPr sz="2700" b="0" u="none" strike="noStrike" cap="none">
                        <a:solidFill>
                          <a:schemeClr val="dk1"/>
                        </a:solidFill>
                      </a:endParaRPr>
                    </a:p>
                    <a:p>
                      <a:pPr marL="431800" marR="0" lvl="0" indent="-425450" algn="l" rtl="0">
                        <a:lnSpc>
                          <a:spcPct val="100000"/>
                        </a:lnSpc>
                        <a:spcBef>
                          <a:spcPts val="0"/>
                        </a:spcBef>
                        <a:spcAft>
                          <a:spcPts val="0"/>
                        </a:spcAft>
                        <a:buClr>
                          <a:schemeClr val="dk1"/>
                        </a:buClr>
                        <a:buSzPts val="2700"/>
                        <a:buChar char="-"/>
                      </a:pPr>
                      <a:r>
                        <a:rPr lang="en-US" sz="2700" b="0">
                          <a:solidFill>
                            <a:schemeClr val="dk1"/>
                          </a:solidFill>
                        </a:rPr>
                        <a:t>Art. 314 CP: Discriminación en el empleo.</a:t>
                      </a:r>
                      <a:endParaRPr sz="2700" b="0">
                        <a:solidFill>
                          <a:schemeClr val="dk1"/>
                        </a:solidFill>
                      </a:endParaRPr>
                    </a:p>
                  </a:txBody>
                  <a:tcPr marL="182900" marR="182900" marT="68600" marB="68600">
                    <a:solidFill>
                      <a:srgbClr val="D0E0E3"/>
                    </a:solidFill>
                  </a:tcPr>
                </a:tc>
                <a:extLst>
                  <a:ext uri="{0D108BD9-81ED-4DB2-BD59-A6C34878D82A}">
                    <a16:rowId xmlns:a16="http://schemas.microsoft.com/office/drawing/2014/main" val="10000"/>
                  </a:ext>
                </a:extLst>
              </a:tr>
              <a:tr h="657750">
                <a:tc>
                  <a:txBody>
                    <a:bodyPr/>
                    <a:lstStyle/>
                    <a:p>
                      <a:pPr marL="0" marR="0" lvl="0" indent="0" algn="l" rtl="0">
                        <a:lnSpc>
                          <a:spcPct val="100000"/>
                        </a:lnSpc>
                        <a:spcBef>
                          <a:spcPts val="0"/>
                        </a:spcBef>
                        <a:spcAft>
                          <a:spcPts val="0"/>
                        </a:spcAft>
                        <a:buClr>
                          <a:srgbClr val="000000"/>
                        </a:buClr>
                        <a:buSzPts val="2700"/>
                        <a:buFont typeface="Arial"/>
                        <a:buNone/>
                      </a:pPr>
                      <a:r>
                        <a:rPr lang="en-US" sz="2700" b="1" u="none" strike="noStrike" cap="none"/>
                        <a:t>2º Agravante genérica de discriminación</a:t>
                      </a:r>
                      <a:r>
                        <a:rPr lang="en-US" sz="2700" b="0" u="none" strike="noStrike" cap="none"/>
                        <a:t>: art 22.4º CP</a:t>
                      </a:r>
                      <a:endParaRPr sz="2700" b="0" u="none" strike="noStrike" cap="none"/>
                    </a:p>
                  </a:txBody>
                  <a:tcPr marL="182900" marR="182900" marT="68600" marB="68600">
                    <a:solidFill>
                      <a:srgbClr val="D0E0E3"/>
                    </a:solidFill>
                  </a:tcPr>
                </a:tc>
                <a:extLst>
                  <a:ext uri="{0D108BD9-81ED-4DB2-BD59-A6C34878D82A}">
                    <a16:rowId xmlns:a16="http://schemas.microsoft.com/office/drawing/2014/main" val="10001"/>
                  </a:ext>
                </a:extLst>
              </a:tr>
              <a:tr h="2108350">
                <a:tc>
                  <a:txBody>
                    <a:bodyPr/>
                    <a:lstStyle/>
                    <a:p>
                      <a:pPr marL="0" marR="0" lvl="0" indent="0" algn="l" rtl="0">
                        <a:lnSpc>
                          <a:spcPct val="100000"/>
                        </a:lnSpc>
                        <a:spcBef>
                          <a:spcPts val="0"/>
                        </a:spcBef>
                        <a:spcAft>
                          <a:spcPts val="0"/>
                        </a:spcAft>
                        <a:buClr>
                          <a:srgbClr val="000000"/>
                        </a:buClr>
                        <a:buSzPts val="2700"/>
                        <a:buFont typeface="Arial"/>
                        <a:buNone/>
                      </a:pPr>
                      <a:r>
                        <a:rPr lang="en-US" sz="2700" b="1" u="none" strike="noStrike" cap="none"/>
                        <a:t>3º Otros delitos vinculados a ofensas de determinados grupos:</a:t>
                      </a:r>
                      <a:endParaRPr sz="2100" u="none" strike="noStrike" cap="none"/>
                    </a:p>
                    <a:p>
                      <a:pPr marL="431800" marR="0" lvl="0" indent="-425450" algn="l" rtl="0">
                        <a:lnSpc>
                          <a:spcPct val="100000"/>
                        </a:lnSpc>
                        <a:spcBef>
                          <a:spcPts val="0"/>
                        </a:spcBef>
                        <a:spcAft>
                          <a:spcPts val="0"/>
                        </a:spcAft>
                        <a:buClr>
                          <a:schemeClr val="dk1"/>
                        </a:buClr>
                        <a:buSzPts val="2700"/>
                        <a:buFont typeface="Calibri"/>
                        <a:buChar char="-"/>
                      </a:pPr>
                      <a:r>
                        <a:rPr lang="en-US" sz="2700" b="0" u="none" strike="noStrike" cap="none"/>
                        <a:t>Apología del terrorismo y humillación a sus víctimas. Art 578 CP.</a:t>
                      </a:r>
                      <a:endParaRPr sz="2100" u="none" strike="noStrike" cap="none"/>
                    </a:p>
                    <a:p>
                      <a:pPr marL="431800" marR="0" lvl="0" indent="-425450" algn="l" rtl="0">
                        <a:lnSpc>
                          <a:spcPct val="100000"/>
                        </a:lnSpc>
                        <a:spcBef>
                          <a:spcPts val="0"/>
                        </a:spcBef>
                        <a:spcAft>
                          <a:spcPts val="0"/>
                        </a:spcAft>
                        <a:buClr>
                          <a:schemeClr val="dk1"/>
                        </a:buClr>
                        <a:buSzPts val="2700"/>
                        <a:buFont typeface="Calibri"/>
                        <a:buChar char="-"/>
                      </a:pPr>
                      <a:r>
                        <a:rPr lang="en-US" sz="2700" b="0" u="none" strike="noStrike" cap="none"/>
                        <a:t>Delitos contra los sentimientos religiosos. Art 525.1 CP.</a:t>
                      </a:r>
                      <a:endParaRPr sz="2100" u="none" strike="noStrike" cap="none"/>
                    </a:p>
                  </a:txBody>
                  <a:tcPr marL="182900" marR="182900" marT="68600" marB="68600">
                    <a:solidFill>
                      <a:srgbClr val="D0E0E3"/>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a1f08fdc61_0_429"/>
          <p:cNvSpPr txBox="1">
            <a:spLocks noGrp="1"/>
          </p:cNvSpPr>
          <p:nvPr>
            <p:ph type="title"/>
          </p:nvPr>
        </p:nvSpPr>
        <p:spPr>
          <a:xfrm>
            <a:off x="914400" y="531573"/>
            <a:ext cx="16459200" cy="2130000"/>
          </a:xfrm>
          <a:prstGeom prst="rect">
            <a:avLst/>
          </a:prstGeom>
          <a:noFill/>
          <a:ln>
            <a:noFill/>
          </a:ln>
        </p:spPr>
        <p:txBody>
          <a:bodyPr spcFirstLastPara="1" wrap="square" lIns="167625" tIns="83775" rIns="167625" bIns="83775" anchor="ctr" anchorCtr="0">
            <a:normAutofit/>
          </a:bodyPr>
          <a:lstStyle/>
          <a:p>
            <a:pPr marL="0" lvl="0" indent="0" algn="ctr" rtl="0">
              <a:spcBef>
                <a:spcPts val="0"/>
              </a:spcBef>
              <a:spcAft>
                <a:spcPts val="0"/>
              </a:spcAft>
              <a:buClr>
                <a:schemeClr val="dk1"/>
              </a:buClr>
              <a:buSzPts val="5900"/>
              <a:buFont typeface="Calibri"/>
              <a:buNone/>
            </a:pPr>
            <a:r>
              <a:rPr lang="en-US" sz="5700" b="1">
                <a:latin typeface="Antonio"/>
                <a:ea typeface="Antonio"/>
                <a:cs typeface="Antonio"/>
                <a:sym typeface="Antonio"/>
              </a:rPr>
              <a:t>Los delitos de odio en el Código penal español</a:t>
            </a:r>
            <a:endParaRPr sz="4200">
              <a:latin typeface="Antonio"/>
              <a:ea typeface="Antonio"/>
              <a:cs typeface="Antonio"/>
              <a:sym typeface="Antonio"/>
            </a:endParaRPr>
          </a:p>
          <a:p>
            <a:pPr marL="0" lvl="0" indent="0" algn="ctr" rtl="0">
              <a:lnSpc>
                <a:spcPct val="100000"/>
              </a:lnSpc>
              <a:spcBef>
                <a:spcPts val="0"/>
              </a:spcBef>
              <a:spcAft>
                <a:spcPts val="0"/>
              </a:spcAft>
              <a:buClr>
                <a:schemeClr val="dk1"/>
              </a:buClr>
              <a:buSzPts val="8100"/>
              <a:buFont typeface="Calibri"/>
              <a:buNone/>
            </a:pPr>
            <a:endParaRPr sz="4600" b="1">
              <a:latin typeface="Antonio"/>
              <a:ea typeface="Antonio"/>
              <a:cs typeface="Antonio"/>
              <a:sym typeface="Antonio"/>
            </a:endParaRPr>
          </a:p>
        </p:txBody>
      </p:sp>
      <p:sp>
        <p:nvSpPr>
          <p:cNvPr id="186" name="Google Shape;186;g3a1f08fdc61_0_429"/>
          <p:cNvSpPr txBox="1">
            <a:spLocks noGrp="1"/>
          </p:cNvSpPr>
          <p:nvPr>
            <p:ph type="body" idx="1"/>
          </p:nvPr>
        </p:nvSpPr>
        <p:spPr>
          <a:xfrm>
            <a:off x="914400" y="1882590"/>
            <a:ext cx="16459200" cy="8046000"/>
          </a:xfrm>
          <a:prstGeom prst="rect">
            <a:avLst/>
          </a:prstGeom>
          <a:noFill/>
          <a:ln>
            <a:noFill/>
          </a:ln>
        </p:spPr>
        <p:txBody>
          <a:bodyPr spcFirstLastPara="1" wrap="square" lIns="167625" tIns="83775" rIns="167625" bIns="83775" anchor="t" anchorCtr="0">
            <a:normAutofit fontScale="40000" lnSpcReduction="10000"/>
          </a:bodyPr>
          <a:lstStyle/>
          <a:p>
            <a:pPr marL="0" lvl="0" indent="0" algn="ctr" rtl="0">
              <a:lnSpc>
                <a:spcPct val="100000"/>
              </a:lnSpc>
              <a:spcBef>
                <a:spcPts val="0"/>
              </a:spcBef>
              <a:spcAft>
                <a:spcPts val="0"/>
              </a:spcAft>
              <a:buClr>
                <a:schemeClr val="dk1"/>
              </a:buClr>
              <a:buSzPct val="93786"/>
              <a:buNone/>
            </a:pPr>
            <a:r>
              <a:rPr lang="en-US" sz="6290" b="1">
                <a:latin typeface="Antonio"/>
                <a:ea typeface="Antonio"/>
                <a:cs typeface="Antonio"/>
                <a:sym typeface="Antonio"/>
              </a:rPr>
              <a:t>Elementos clave</a:t>
            </a:r>
            <a:endParaRPr sz="6290">
              <a:latin typeface="Antonio"/>
              <a:ea typeface="Antonio"/>
              <a:cs typeface="Antonio"/>
              <a:sym typeface="Antonio"/>
            </a:endParaRPr>
          </a:p>
          <a:p>
            <a:pPr marL="0" lvl="0" indent="0" algn="l" rtl="0">
              <a:lnSpc>
                <a:spcPct val="100000"/>
              </a:lnSpc>
              <a:spcBef>
                <a:spcPts val="900"/>
              </a:spcBef>
              <a:spcAft>
                <a:spcPts val="0"/>
              </a:spcAft>
              <a:buClr>
                <a:schemeClr val="dk1"/>
              </a:buClr>
              <a:buSzPct val="100000"/>
              <a:buNone/>
            </a:pPr>
            <a:endParaRPr sz="4800"/>
          </a:p>
          <a:p>
            <a:pPr marL="0" lvl="0" indent="0" algn="l" rtl="0">
              <a:lnSpc>
                <a:spcPct val="100000"/>
              </a:lnSpc>
              <a:spcBef>
                <a:spcPts val="900"/>
              </a:spcBef>
              <a:spcAft>
                <a:spcPts val="0"/>
              </a:spcAft>
              <a:buClr>
                <a:schemeClr val="dk1"/>
              </a:buClr>
              <a:buSzPct val="74562"/>
              <a:buNone/>
            </a:pPr>
            <a:r>
              <a:rPr lang="en-US" sz="6437">
                <a:latin typeface="Questrial"/>
                <a:ea typeface="Questrial"/>
                <a:cs typeface="Questrial"/>
                <a:sym typeface="Questrial"/>
              </a:rPr>
              <a:t>1º La víctima tiene que pertenecer a un colectivo o grupo identificable por ciertas características que le son propias.</a:t>
            </a:r>
            <a:endParaRPr sz="4837">
              <a:latin typeface="Questrial"/>
              <a:ea typeface="Questrial"/>
              <a:cs typeface="Questrial"/>
              <a:sym typeface="Questrial"/>
            </a:endParaRPr>
          </a:p>
          <a:p>
            <a:pPr marL="0" lvl="0" indent="0" algn="l" rtl="0">
              <a:lnSpc>
                <a:spcPct val="100000"/>
              </a:lnSpc>
              <a:spcBef>
                <a:spcPts val="900"/>
              </a:spcBef>
              <a:spcAft>
                <a:spcPts val="0"/>
              </a:spcAft>
              <a:buClr>
                <a:schemeClr val="dk1"/>
              </a:buClr>
              <a:buSzPct val="75695"/>
              <a:buNone/>
            </a:pPr>
            <a:endParaRPr sz="6737" b="1">
              <a:latin typeface="Questrial"/>
              <a:ea typeface="Questrial"/>
              <a:cs typeface="Questrial"/>
              <a:sym typeface="Questrial"/>
            </a:endParaRPr>
          </a:p>
          <a:p>
            <a:pPr marL="0" lvl="0" indent="0" algn="l" rtl="0">
              <a:lnSpc>
                <a:spcPct val="100000"/>
              </a:lnSpc>
              <a:spcBef>
                <a:spcPts val="900"/>
              </a:spcBef>
              <a:spcAft>
                <a:spcPts val="0"/>
              </a:spcAft>
              <a:buClr>
                <a:schemeClr val="dk1"/>
              </a:buClr>
              <a:buSzPct val="75695"/>
              <a:buNone/>
            </a:pPr>
            <a:r>
              <a:rPr lang="en-US" sz="6737" b="1">
                <a:latin typeface="Questrial"/>
                <a:ea typeface="Questrial"/>
                <a:cs typeface="Questrial"/>
                <a:sym typeface="Questrial"/>
              </a:rPr>
              <a:t>Código penal español (art. 22.4, 510 CP…)</a:t>
            </a:r>
            <a:endParaRPr sz="6737">
              <a:latin typeface="Questrial"/>
              <a:ea typeface="Questrial"/>
              <a:cs typeface="Questrial"/>
              <a:sym typeface="Questrial"/>
            </a:endParaRPr>
          </a:p>
          <a:p>
            <a:pPr marL="635000" lvl="0" indent="-536894" algn="l" rtl="0">
              <a:lnSpc>
                <a:spcPct val="100000"/>
              </a:lnSpc>
              <a:spcBef>
                <a:spcPts val="700"/>
              </a:spcBef>
              <a:spcAft>
                <a:spcPts val="0"/>
              </a:spcAft>
              <a:buClr>
                <a:schemeClr val="dk1"/>
              </a:buClr>
              <a:buSzPct val="100000"/>
              <a:buFont typeface="Questrial"/>
              <a:buChar char="•"/>
            </a:pPr>
            <a:r>
              <a:rPr lang="en-US" sz="5637">
                <a:latin typeface="Questrial"/>
                <a:ea typeface="Questrial"/>
                <a:cs typeface="Questrial"/>
                <a:sym typeface="Questrial"/>
              </a:rPr>
              <a:t>Ideología</a:t>
            </a:r>
            <a:endParaRPr sz="4837">
              <a:latin typeface="Questrial"/>
              <a:ea typeface="Questrial"/>
              <a:cs typeface="Questrial"/>
              <a:sym typeface="Questrial"/>
            </a:endParaRPr>
          </a:p>
          <a:p>
            <a:pPr marL="635000" lvl="0" indent="-536894" algn="l" rtl="0">
              <a:lnSpc>
                <a:spcPct val="100000"/>
              </a:lnSpc>
              <a:spcBef>
                <a:spcPts val="700"/>
              </a:spcBef>
              <a:spcAft>
                <a:spcPts val="0"/>
              </a:spcAft>
              <a:buClr>
                <a:schemeClr val="dk1"/>
              </a:buClr>
              <a:buSzPct val="100000"/>
              <a:buFont typeface="Questrial"/>
              <a:buChar char="•"/>
            </a:pPr>
            <a:r>
              <a:rPr lang="en-US" sz="5637">
                <a:latin typeface="Questrial"/>
                <a:ea typeface="Questrial"/>
                <a:cs typeface="Questrial"/>
                <a:sym typeface="Questrial"/>
              </a:rPr>
              <a:t>Religión o creencias</a:t>
            </a:r>
            <a:endParaRPr sz="4837">
              <a:latin typeface="Questrial"/>
              <a:ea typeface="Questrial"/>
              <a:cs typeface="Questrial"/>
              <a:sym typeface="Questrial"/>
            </a:endParaRPr>
          </a:p>
          <a:p>
            <a:pPr marL="635000" lvl="0" indent="-536894" algn="l" rtl="0">
              <a:lnSpc>
                <a:spcPct val="100000"/>
              </a:lnSpc>
              <a:spcBef>
                <a:spcPts val="700"/>
              </a:spcBef>
              <a:spcAft>
                <a:spcPts val="0"/>
              </a:spcAft>
              <a:buClr>
                <a:schemeClr val="dk1"/>
              </a:buClr>
              <a:buSzPct val="100000"/>
              <a:buFont typeface="Questrial"/>
              <a:buChar char="•"/>
            </a:pPr>
            <a:r>
              <a:rPr lang="en-US" sz="5637">
                <a:latin typeface="Questrial"/>
                <a:ea typeface="Questrial"/>
                <a:cs typeface="Questrial"/>
                <a:sym typeface="Questrial"/>
              </a:rPr>
              <a:t>Etnia, raza o nación</a:t>
            </a:r>
            <a:endParaRPr sz="4837">
              <a:latin typeface="Questrial"/>
              <a:ea typeface="Questrial"/>
              <a:cs typeface="Questrial"/>
              <a:sym typeface="Questrial"/>
            </a:endParaRPr>
          </a:p>
          <a:p>
            <a:pPr marL="635000" lvl="0" indent="-536894" algn="l" rtl="0">
              <a:lnSpc>
                <a:spcPct val="100000"/>
              </a:lnSpc>
              <a:spcBef>
                <a:spcPts val="700"/>
              </a:spcBef>
              <a:spcAft>
                <a:spcPts val="0"/>
              </a:spcAft>
              <a:buClr>
                <a:schemeClr val="dk1"/>
              </a:buClr>
              <a:buSzPct val="100000"/>
              <a:buFont typeface="Questrial"/>
              <a:buChar char="•"/>
            </a:pPr>
            <a:r>
              <a:rPr lang="en-US" sz="5637">
                <a:latin typeface="Questrial"/>
                <a:ea typeface="Questrial"/>
                <a:cs typeface="Questrial"/>
                <a:sym typeface="Questrial"/>
              </a:rPr>
              <a:t>Origen nacional</a:t>
            </a:r>
            <a:endParaRPr sz="4837">
              <a:latin typeface="Questrial"/>
              <a:ea typeface="Questrial"/>
              <a:cs typeface="Questrial"/>
              <a:sym typeface="Questrial"/>
            </a:endParaRPr>
          </a:p>
          <a:p>
            <a:pPr marL="635000" lvl="0" indent="-536894" algn="l" rtl="0">
              <a:lnSpc>
                <a:spcPct val="100000"/>
              </a:lnSpc>
              <a:spcBef>
                <a:spcPts val="700"/>
              </a:spcBef>
              <a:spcAft>
                <a:spcPts val="0"/>
              </a:spcAft>
              <a:buClr>
                <a:schemeClr val="dk1"/>
              </a:buClr>
              <a:buSzPct val="100000"/>
              <a:buFont typeface="Questrial"/>
              <a:buChar char="•"/>
            </a:pPr>
            <a:r>
              <a:rPr lang="en-US" sz="5637">
                <a:latin typeface="Questrial"/>
                <a:ea typeface="Questrial"/>
                <a:cs typeface="Questrial"/>
                <a:sym typeface="Questrial"/>
              </a:rPr>
              <a:t>Sexo / razones de género</a:t>
            </a:r>
            <a:endParaRPr sz="4837">
              <a:latin typeface="Questrial"/>
              <a:ea typeface="Questrial"/>
              <a:cs typeface="Questrial"/>
              <a:sym typeface="Questrial"/>
            </a:endParaRPr>
          </a:p>
          <a:p>
            <a:pPr marL="635000" lvl="0" indent="-536894" algn="l" rtl="0">
              <a:lnSpc>
                <a:spcPct val="100000"/>
              </a:lnSpc>
              <a:spcBef>
                <a:spcPts val="700"/>
              </a:spcBef>
              <a:spcAft>
                <a:spcPts val="0"/>
              </a:spcAft>
              <a:buClr>
                <a:schemeClr val="dk1"/>
              </a:buClr>
              <a:buSzPct val="100000"/>
              <a:buFont typeface="Questrial"/>
              <a:buChar char="•"/>
            </a:pPr>
            <a:r>
              <a:rPr lang="en-US" sz="5637">
                <a:latin typeface="Questrial"/>
                <a:ea typeface="Questrial"/>
                <a:cs typeface="Questrial"/>
                <a:sym typeface="Questrial"/>
              </a:rPr>
              <a:t>Orientación o identidad sexual o de género</a:t>
            </a:r>
            <a:endParaRPr sz="4837">
              <a:latin typeface="Questrial"/>
              <a:ea typeface="Questrial"/>
              <a:cs typeface="Questrial"/>
              <a:sym typeface="Questrial"/>
            </a:endParaRPr>
          </a:p>
          <a:p>
            <a:pPr marL="635000" lvl="0" indent="-536894" algn="l" rtl="0">
              <a:lnSpc>
                <a:spcPct val="100000"/>
              </a:lnSpc>
              <a:spcBef>
                <a:spcPts val="700"/>
              </a:spcBef>
              <a:spcAft>
                <a:spcPts val="0"/>
              </a:spcAft>
              <a:buClr>
                <a:schemeClr val="dk1"/>
              </a:buClr>
              <a:buSzPct val="100000"/>
              <a:buFont typeface="Questrial"/>
              <a:buChar char="•"/>
            </a:pPr>
            <a:r>
              <a:rPr lang="en-US" sz="5637">
                <a:latin typeface="Questrial"/>
                <a:ea typeface="Questrial"/>
                <a:cs typeface="Questrial"/>
                <a:sym typeface="Questrial"/>
              </a:rPr>
              <a:t>Enfermedad</a:t>
            </a:r>
            <a:endParaRPr sz="4837">
              <a:latin typeface="Questrial"/>
              <a:ea typeface="Questrial"/>
              <a:cs typeface="Questrial"/>
              <a:sym typeface="Questrial"/>
            </a:endParaRPr>
          </a:p>
          <a:p>
            <a:pPr marL="635000" lvl="0" indent="-536894" algn="l" rtl="0">
              <a:lnSpc>
                <a:spcPct val="100000"/>
              </a:lnSpc>
              <a:spcBef>
                <a:spcPts val="700"/>
              </a:spcBef>
              <a:spcAft>
                <a:spcPts val="0"/>
              </a:spcAft>
              <a:buClr>
                <a:schemeClr val="dk1"/>
              </a:buClr>
              <a:buSzPct val="100000"/>
              <a:buFont typeface="Questrial"/>
              <a:buChar char="•"/>
            </a:pPr>
            <a:r>
              <a:rPr lang="en-US" sz="5637">
                <a:latin typeface="Questrial"/>
                <a:ea typeface="Questrial"/>
                <a:cs typeface="Questrial"/>
                <a:sym typeface="Questrial"/>
              </a:rPr>
              <a:t>Discapacidad</a:t>
            </a:r>
            <a:endParaRPr sz="4837">
              <a:latin typeface="Questrial"/>
              <a:ea typeface="Questrial"/>
              <a:cs typeface="Questrial"/>
              <a:sym typeface="Questrial"/>
            </a:endParaRPr>
          </a:p>
          <a:p>
            <a:pPr marL="635000" lvl="0" indent="-536894" algn="l" rtl="0">
              <a:lnSpc>
                <a:spcPct val="100000"/>
              </a:lnSpc>
              <a:spcBef>
                <a:spcPts val="700"/>
              </a:spcBef>
              <a:spcAft>
                <a:spcPts val="0"/>
              </a:spcAft>
              <a:buClr>
                <a:schemeClr val="dk1"/>
              </a:buClr>
              <a:buSzPct val="100000"/>
              <a:buFont typeface="Questrial"/>
              <a:buChar char="•"/>
            </a:pPr>
            <a:r>
              <a:rPr lang="en-US" sz="5637">
                <a:latin typeface="Questrial"/>
                <a:ea typeface="Questrial"/>
                <a:cs typeface="Questrial"/>
                <a:sym typeface="Questrial"/>
              </a:rPr>
              <a:t>Aporofobia o exclusión social</a:t>
            </a:r>
            <a:endParaRPr sz="5637">
              <a:latin typeface="Questrial"/>
              <a:ea typeface="Questrial"/>
              <a:cs typeface="Questrial"/>
              <a:sym typeface="Questrial"/>
            </a:endParaRPr>
          </a:p>
          <a:p>
            <a:pPr marL="635000" lvl="0" indent="-536894" algn="l" rtl="0">
              <a:lnSpc>
                <a:spcPct val="100000"/>
              </a:lnSpc>
              <a:spcBef>
                <a:spcPts val="700"/>
              </a:spcBef>
              <a:spcAft>
                <a:spcPts val="0"/>
              </a:spcAft>
              <a:buSzPct val="100000"/>
              <a:buFont typeface="Questrial"/>
              <a:buChar char="•"/>
            </a:pPr>
            <a:r>
              <a:rPr lang="en-US" sz="5637">
                <a:latin typeface="Questrial"/>
                <a:ea typeface="Questrial"/>
                <a:cs typeface="Questrial"/>
                <a:sym typeface="Questrial"/>
              </a:rPr>
              <a:t>Antisemitas</a:t>
            </a:r>
            <a:endParaRPr sz="5637">
              <a:latin typeface="Questrial"/>
              <a:ea typeface="Questrial"/>
              <a:cs typeface="Questrial"/>
              <a:sym typeface="Questrial"/>
            </a:endParaRPr>
          </a:p>
          <a:p>
            <a:pPr marL="635000" lvl="0" indent="-536894" algn="l" rtl="0">
              <a:lnSpc>
                <a:spcPct val="100000"/>
              </a:lnSpc>
              <a:spcBef>
                <a:spcPts val="700"/>
              </a:spcBef>
              <a:spcAft>
                <a:spcPts val="0"/>
              </a:spcAft>
              <a:buSzPct val="100000"/>
              <a:buFont typeface="Questrial"/>
              <a:buChar char="•"/>
            </a:pPr>
            <a:r>
              <a:rPr lang="en-US" sz="5637">
                <a:latin typeface="Questrial"/>
                <a:ea typeface="Questrial"/>
                <a:cs typeface="Questrial"/>
                <a:sym typeface="Questrial"/>
              </a:rPr>
              <a:t>Antigitano</a:t>
            </a:r>
            <a:endParaRPr sz="5637">
              <a:latin typeface="Questrial"/>
              <a:ea typeface="Questrial"/>
              <a:cs typeface="Questrial"/>
              <a:sym typeface="Questrial"/>
            </a:endParaRPr>
          </a:p>
          <a:p>
            <a:pPr marL="0" lvl="0" indent="0" algn="l" rtl="0">
              <a:lnSpc>
                <a:spcPct val="100000"/>
              </a:lnSpc>
              <a:spcBef>
                <a:spcPts val="900"/>
              </a:spcBef>
              <a:spcAft>
                <a:spcPts val="0"/>
              </a:spcAft>
              <a:buClr>
                <a:schemeClr val="dk1"/>
              </a:buClr>
              <a:buSzPct val="75695"/>
              <a:buNone/>
            </a:pPr>
            <a:endParaRPr sz="6737">
              <a:latin typeface="Questrial"/>
              <a:ea typeface="Questrial"/>
              <a:cs typeface="Questrial"/>
              <a:sym typeface="Questrial"/>
            </a:endParaRPr>
          </a:p>
          <a:p>
            <a:pPr marL="0" lvl="0" indent="0" algn="l" rtl="0">
              <a:lnSpc>
                <a:spcPct val="100000"/>
              </a:lnSpc>
              <a:spcBef>
                <a:spcPts val="900"/>
              </a:spcBef>
              <a:spcAft>
                <a:spcPts val="0"/>
              </a:spcAft>
              <a:buClr>
                <a:schemeClr val="dk1"/>
              </a:buClr>
              <a:buSzPct val="75695"/>
              <a:buNone/>
            </a:pPr>
            <a:endParaRPr sz="6737">
              <a:latin typeface="Questrial"/>
              <a:ea typeface="Questrial"/>
              <a:cs typeface="Questrial"/>
              <a:sym typeface="Questrial"/>
            </a:endParaRPr>
          </a:p>
        </p:txBody>
      </p:sp>
      <p:sp>
        <p:nvSpPr>
          <p:cNvPr id="187" name="Google Shape;187;g3a1f08fdc61_0_429"/>
          <p:cNvSpPr/>
          <p:nvPr/>
        </p:nvSpPr>
        <p:spPr>
          <a:xfrm>
            <a:off x="7613076" y="5352825"/>
            <a:ext cx="4752300" cy="2247300"/>
          </a:xfrm>
          <a:prstGeom prst="leftArrowCallout">
            <a:avLst>
              <a:gd name="adj1" fmla="val 25000"/>
              <a:gd name="adj2" fmla="val 25000"/>
              <a:gd name="adj3" fmla="val 25000"/>
              <a:gd name="adj4" fmla="val 64977"/>
            </a:avLst>
          </a:prstGeom>
          <a:solidFill>
            <a:srgbClr val="D0E0E3"/>
          </a:solidFill>
          <a:ln w="17475" cap="flat" cmpd="sng">
            <a:solidFill>
              <a:srgbClr val="D0E0E3"/>
            </a:solidFill>
            <a:prstDash val="solid"/>
            <a:round/>
            <a:headEnd type="none" w="sm" len="sm"/>
            <a:tailEnd type="none" w="sm" len="sm"/>
          </a:ln>
          <a:effectLst>
            <a:outerShdw blurRad="73333" dist="42167" dir="5400000" rotWithShape="0">
              <a:srgbClr val="000000">
                <a:alpha val="34510"/>
              </a:srgbClr>
            </a:outerShdw>
          </a:effectLst>
        </p:spPr>
        <p:txBody>
          <a:bodyPr spcFirstLastPara="1" wrap="square" lIns="167625" tIns="83775" rIns="167625" bIns="83775"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2900" i="0" u="none" strike="noStrike" cap="none">
                <a:solidFill>
                  <a:schemeClr val="dk1"/>
                </a:solidFill>
                <a:latin typeface="Questrial"/>
                <a:ea typeface="Questrial"/>
                <a:cs typeface="Questrial"/>
                <a:sym typeface="Questrial"/>
              </a:rPr>
              <a:t>¿Cómo interpretamos estas características?</a:t>
            </a:r>
            <a:endParaRPr sz="2200" i="0" u="none" strike="noStrike" cap="none">
              <a:solidFill>
                <a:schemeClr val="dk1"/>
              </a:solidFill>
              <a:latin typeface="Questrial"/>
              <a:ea typeface="Questrial"/>
              <a:cs typeface="Questrial"/>
              <a:sym typeface="Quest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a255b9e3c6_0_85"/>
          <p:cNvSpPr txBox="1">
            <a:spLocks noGrp="1"/>
          </p:cNvSpPr>
          <p:nvPr>
            <p:ph type="title"/>
          </p:nvPr>
        </p:nvSpPr>
        <p:spPr>
          <a:xfrm>
            <a:off x="914400" y="815657"/>
            <a:ext cx="16459200" cy="1714500"/>
          </a:xfrm>
          <a:prstGeom prst="rect">
            <a:avLst/>
          </a:prstGeom>
          <a:noFill/>
          <a:ln>
            <a:noFill/>
          </a:ln>
        </p:spPr>
        <p:txBody>
          <a:bodyPr spcFirstLastPara="1" wrap="square" lIns="167625" tIns="83775" rIns="167625" bIns="83775" anchor="ctr" anchorCtr="0">
            <a:normAutofit fontScale="90000"/>
          </a:bodyPr>
          <a:lstStyle/>
          <a:p>
            <a:pPr marL="0" lvl="0" indent="0" algn="ctr" rtl="0">
              <a:spcBef>
                <a:spcPts val="0"/>
              </a:spcBef>
              <a:spcAft>
                <a:spcPts val="0"/>
              </a:spcAft>
              <a:buClr>
                <a:schemeClr val="dk1"/>
              </a:buClr>
              <a:buSzPct val="100000"/>
              <a:buFont typeface="Calibri"/>
              <a:buNone/>
            </a:pPr>
            <a:r>
              <a:rPr lang="en-US" sz="5900" b="1">
                <a:latin typeface="Antonio"/>
                <a:ea typeface="Antonio"/>
                <a:cs typeface="Antonio"/>
                <a:sym typeface="Antonio"/>
              </a:rPr>
              <a:t>Los delitos de odio en el Código penal español</a:t>
            </a:r>
            <a:endParaRPr>
              <a:latin typeface="Antonio"/>
              <a:ea typeface="Antonio"/>
              <a:cs typeface="Antonio"/>
              <a:sym typeface="Antonio"/>
            </a:endParaRPr>
          </a:p>
          <a:p>
            <a:pPr marL="0" lvl="0" indent="0" algn="ctr" rtl="0">
              <a:lnSpc>
                <a:spcPct val="100000"/>
              </a:lnSpc>
              <a:spcBef>
                <a:spcPts val="0"/>
              </a:spcBef>
              <a:spcAft>
                <a:spcPts val="0"/>
              </a:spcAft>
              <a:buClr>
                <a:schemeClr val="dk1"/>
              </a:buClr>
              <a:buSzPct val="144642"/>
              <a:buFont typeface="Calibri"/>
              <a:buNone/>
            </a:pPr>
            <a:endParaRPr sz="5600" b="1">
              <a:latin typeface="Antonio"/>
              <a:ea typeface="Antonio"/>
              <a:cs typeface="Antonio"/>
              <a:sym typeface="Antonio"/>
            </a:endParaRPr>
          </a:p>
        </p:txBody>
      </p:sp>
      <p:sp>
        <p:nvSpPr>
          <p:cNvPr id="193" name="Google Shape;193;g3a255b9e3c6_0_85"/>
          <p:cNvSpPr txBox="1">
            <a:spLocks noGrp="1"/>
          </p:cNvSpPr>
          <p:nvPr>
            <p:ph type="body" idx="1"/>
          </p:nvPr>
        </p:nvSpPr>
        <p:spPr>
          <a:xfrm>
            <a:off x="914400" y="2400300"/>
            <a:ext cx="16459200" cy="7259100"/>
          </a:xfrm>
          <a:prstGeom prst="rect">
            <a:avLst/>
          </a:prstGeom>
          <a:noFill/>
          <a:ln>
            <a:noFill/>
          </a:ln>
        </p:spPr>
        <p:txBody>
          <a:bodyPr spcFirstLastPara="1" wrap="square" lIns="167625" tIns="83775" rIns="167625" bIns="83775" anchor="t" anchorCtr="0">
            <a:normAutofit/>
          </a:bodyPr>
          <a:lstStyle/>
          <a:p>
            <a:pPr marL="0" lvl="0" indent="0" algn="ctr" rtl="0">
              <a:lnSpc>
                <a:spcPct val="80000"/>
              </a:lnSpc>
              <a:spcBef>
                <a:spcPts val="0"/>
              </a:spcBef>
              <a:spcAft>
                <a:spcPts val="0"/>
              </a:spcAft>
              <a:buClr>
                <a:schemeClr val="dk1"/>
              </a:buClr>
              <a:buSzPts val="5900"/>
              <a:buNone/>
            </a:pPr>
            <a:endParaRPr sz="4000" b="1">
              <a:latin typeface="Questrial"/>
              <a:ea typeface="Questrial"/>
              <a:cs typeface="Questrial"/>
              <a:sym typeface="Questrial"/>
            </a:endParaRPr>
          </a:p>
          <a:p>
            <a:pPr marL="0" lvl="0" indent="0" algn="ctr" rtl="0">
              <a:lnSpc>
                <a:spcPct val="80000"/>
              </a:lnSpc>
              <a:spcBef>
                <a:spcPts val="0"/>
              </a:spcBef>
              <a:spcAft>
                <a:spcPts val="0"/>
              </a:spcAft>
              <a:buClr>
                <a:schemeClr val="dk1"/>
              </a:buClr>
              <a:buSzPts val="5900"/>
              <a:buNone/>
            </a:pPr>
            <a:endParaRPr sz="4000" b="1">
              <a:latin typeface="Questrial"/>
              <a:ea typeface="Questrial"/>
              <a:cs typeface="Questrial"/>
              <a:sym typeface="Questrial"/>
            </a:endParaRPr>
          </a:p>
          <a:p>
            <a:pPr marL="0" lvl="0" indent="0" algn="ctr" rtl="0">
              <a:lnSpc>
                <a:spcPct val="80000"/>
              </a:lnSpc>
              <a:spcBef>
                <a:spcPts val="900"/>
              </a:spcBef>
              <a:spcAft>
                <a:spcPts val="0"/>
              </a:spcAft>
              <a:buClr>
                <a:schemeClr val="dk1"/>
              </a:buClr>
              <a:buSzPts val="4800"/>
              <a:buNone/>
            </a:pPr>
            <a:r>
              <a:rPr lang="en-US" sz="4000" u="sng">
                <a:latin typeface="Questrial"/>
                <a:ea typeface="Questrial"/>
                <a:cs typeface="Questrial"/>
                <a:sym typeface="Questrial"/>
              </a:rPr>
              <a:t>¿Basta cualquier agresión a cualquier persona basada en un sentimiento de animadversión hacia un grupo social cualquiera?</a:t>
            </a:r>
            <a:endParaRPr sz="4000" u="sng">
              <a:latin typeface="Questrial"/>
              <a:ea typeface="Questrial"/>
              <a:cs typeface="Questrial"/>
              <a:sym typeface="Questrial"/>
            </a:endParaRPr>
          </a:p>
          <a:p>
            <a:pPr marL="0" lvl="0" indent="0" algn="ctr" rtl="0">
              <a:lnSpc>
                <a:spcPct val="80000"/>
              </a:lnSpc>
              <a:spcBef>
                <a:spcPts val="900"/>
              </a:spcBef>
              <a:spcAft>
                <a:spcPts val="0"/>
              </a:spcAft>
              <a:buClr>
                <a:schemeClr val="dk1"/>
              </a:buClr>
              <a:buSzPts val="4800"/>
              <a:buNone/>
            </a:pPr>
            <a:endParaRPr sz="4000" u="sng">
              <a:latin typeface="Questrial"/>
              <a:ea typeface="Questrial"/>
              <a:cs typeface="Questrial"/>
              <a:sym typeface="Questrial"/>
            </a:endParaRPr>
          </a:p>
          <a:p>
            <a:pPr marL="635000" lvl="0" indent="-615950" algn="l" rtl="0">
              <a:lnSpc>
                <a:spcPct val="80000"/>
              </a:lnSpc>
              <a:spcBef>
                <a:spcPts val="800"/>
              </a:spcBef>
              <a:spcAft>
                <a:spcPts val="0"/>
              </a:spcAft>
              <a:buClr>
                <a:schemeClr val="dk1"/>
              </a:buClr>
              <a:buSzPts val="3700"/>
              <a:buFont typeface="Questrial"/>
              <a:buChar char="•"/>
            </a:pPr>
            <a:r>
              <a:rPr lang="en-US" sz="3700">
                <a:latin typeface="Questrial"/>
                <a:ea typeface="Questrial"/>
                <a:cs typeface="Questrial"/>
                <a:sym typeface="Questrial"/>
              </a:rPr>
              <a:t>Daños ocasionados a un edificio utilizado por musulmanes para rezar por islamofobia.</a:t>
            </a:r>
            <a:endParaRPr sz="3700">
              <a:latin typeface="Questrial"/>
              <a:ea typeface="Questrial"/>
              <a:cs typeface="Questrial"/>
              <a:sym typeface="Questrial"/>
            </a:endParaRPr>
          </a:p>
          <a:p>
            <a:pPr marL="635000" lvl="0" indent="-615950" algn="l" rtl="0">
              <a:lnSpc>
                <a:spcPct val="80000"/>
              </a:lnSpc>
              <a:spcBef>
                <a:spcPts val="800"/>
              </a:spcBef>
              <a:spcAft>
                <a:spcPts val="0"/>
              </a:spcAft>
              <a:buClr>
                <a:schemeClr val="dk1"/>
              </a:buClr>
              <a:buSzPts val="3700"/>
              <a:buFont typeface="Questrial"/>
              <a:buChar char="•"/>
            </a:pPr>
            <a:r>
              <a:rPr lang="en-US" sz="3700">
                <a:latin typeface="Questrial"/>
                <a:ea typeface="Questrial"/>
                <a:cs typeface="Questrial"/>
                <a:sym typeface="Questrial"/>
              </a:rPr>
              <a:t>Grupo de personas que acorralan y golpean a unos Guardia Civiles en el País Vasco.</a:t>
            </a:r>
            <a:endParaRPr sz="3700">
              <a:latin typeface="Questrial"/>
              <a:ea typeface="Questrial"/>
              <a:cs typeface="Questrial"/>
              <a:sym typeface="Questrial"/>
            </a:endParaRPr>
          </a:p>
          <a:p>
            <a:pPr marL="635000" lvl="0" indent="-615950" algn="l" rtl="0">
              <a:lnSpc>
                <a:spcPct val="80000"/>
              </a:lnSpc>
              <a:spcBef>
                <a:spcPts val="800"/>
              </a:spcBef>
              <a:spcAft>
                <a:spcPts val="0"/>
              </a:spcAft>
              <a:buClr>
                <a:schemeClr val="dk1"/>
              </a:buClr>
              <a:buSzPts val="3700"/>
              <a:buFont typeface="Questrial"/>
              <a:buChar char="•"/>
            </a:pPr>
            <a:r>
              <a:rPr lang="en-US" sz="3700">
                <a:latin typeface="Questrial"/>
                <a:ea typeface="Questrial"/>
                <a:cs typeface="Questrial"/>
                <a:sym typeface="Questrial"/>
              </a:rPr>
              <a:t>Grupo de neonazis que acosa y golpea a un inmigrante que vive en la calle. </a:t>
            </a:r>
            <a:endParaRPr sz="3700">
              <a:latin typeface="Questrial"/>
              <a:ea typeface="Questrial"/>
              <a:cs typeface="Questrial"/>
              <a:sym typeface="Quest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a1f08fdc61_0_515"/>
          <p:cNvSpPr txBox="1">
            <a:spLocks noGrp="1"/>
          </p:cNvSpPr>
          <p:nvPr>
            <p:ph type="title"/>
          </p:nvPr>
        </p:nvSpPr>
        <p:spPr>
          <a:xfrm>
            <a:off x="914400" y="815657"/>
            <a:ext cx="16459200" cy="1714500"/>
          </a:xfrm>
          <a:prstGeom prst="rect">
            <a:avLst/>
          </a:prstGeom>
          <a:noFill/>
          <a:ln>
            <a:noFill/>
          </a:ln>
        </p:spPr>
        <p:txBody>
          <a:bodyPr spcFirstLastPara="1" wrap="square" lIns="167625" tIns="83775" rIns="167625" bIns="83775" anchor="ctr" anchorCtr="0">
            <a:normAutofit fontScale="90000"/>
          </a:bodyPr>
          <a:lstStyle/>
          <a:p>
            <a:pPr marL="0" lvl="0" indent="0" algn="ctr" rtl="0">
              <a:spcBef>
                <a:spcPts val="0"/>
              </a:spcBef>
              <a:spcAft>
                <a:spcPts val="0"/>
              </a:spcAft>
              <a:buClr>
                <a:schemeClr val="dk1"/>
              </a:buClr>
              <a:buSzPct val="100000"/>
              <a:buFont typeface="Calibri"/>
              <a:buNone/>
            </a:pPr>
            <a:r>
              <a:rPr lang="en-US" sz="5900" b="1">
                <a:latin typeface="Antonio"/>
                <a:ea typeface="Antonio"/>
                <a:cs typeface="Antonio"/>
                <a:sym typeface="Antonio"/>
              </a:rPr>
              <a:t>Los delitos de odio en el Código penal español</a:t>
            </a:r>
            <a:endParaRPr>
              <a:latin typeface="Antonio"/>
              <a:ea typeface="Antonio"/>
              <a:cs typeface="Antonio"/>
              <a:sym typeface="Antonio"/>
            </a:endParaRPr>
          </a:p>
          <a:p>
            <a:pPr marL="0" lvl="0" indent="0" algn="ctr" rtl="0">
              <a:lnSpc>
                <a:spcPct val="100000"/>
              </a:lnSpc>
              <a:spcBef>
                <a:spcPts val="0"/>
              </a:spcBef>
              <a:spcAft>
                <a:spcPts val="0"/>
              </a:spcAft>
              <a:buClr>
                <a:schemeClr val="dk1"/>
              </a:buClr>
              <a:buSzPct val="184090"/>
              <a:buFont typeface="Calibri"/>
              <a:buNone/>
            </a:pPr>
            <a:endParaRPr b="1">
              <a:latin typeface="Antonio"/>
              <a:ea typeface="Antonio"/>
              <a:cs typeface="Antonio"/>
              <a:sym typeface="Antonio"/>
            </a:endParaRPr>
          </a:p>
        </p:txBody>
      </p:sp>
      <p:sp>
        <p:nvSpPr>
          <p:cNvPr id="199" name="Google Shape;199;g3a1f08fdc61_0_515"/>
          <p:cNvSpPr txBox="1">
            <a:spLocks noGrp="1"/>
          </p:cNvSpPr>
          <p:nvPr>
            <p:ph type="body" idx="1"/>
          </p:nvPr>
        </p:nvSpPr>
        <p:spPr>
          <a:xfrm>
            <a:off x="914400" y="2400300"/>
            <a:ext cx="16459200" cy="7304100"/>
          </a:xfrm>
          <a:prstGeom prst="rect">
            <a:avLst/>
          </a:prstGeom>
          <a:noFill/>
          <a:ln>
            <a:noFill/>
          </a:ln>
        </p:spPr>
        <p:txBody>
          <a:bodyPr spcFirstLastPara="1" wrap="square" lIns="167625" tIns="83775" rIns="167625" bIns="83775" anchor="t" anchorCtr="0">
            <a:normAutofit/>
          </a:bodyPr>
          <a:lstStyle/>
          <a:p>
            <a:pPr marL="0" lvl="0" indent="0" algn="ctr" rtl="0">
              <a:lnSpc>
                <a:spcPct val="100000"/>
              </a:lnSpc>
              <a:spcBef>
                <a:spcPts val="0"/>
              </a:spcBef>
              <a:spcAft>
                <a:spcPts val="0"/>
              </a:spcAft>
              <a:buClr>
                <a:schemeClr val="dk1"/>
              </a:buClr>
              <a:buSzPts val="5900"/>
              <a:buNone/>
            </a:pPr>
            <a:r>
              <a:rPr lang="en-US" sz="4300" b="1">
                <a:latin typeface="Antonio"/>
                <a:ea typeface="Antonio"/>
                <a:cs typeface="Antonio"/>
                <a:sym typeface="Antonio"/>
              </a:rPr>
              <a:t>Elementos clave</a:t>
            </a:r>
            <a:endParaRPr sz="4300">
              <a:latin typeface="Antonio"/>
              <a:ea typeface="Antonio"/>
              <a:cs typeface="Antonio"/>
              <a:sym typeface="Antonio"/>
            </a:endParaRPr>
          </a:p>
          <a:p>
            <a:pPr marL="0" lvl="0" indent="0" algn="l" rtl="0">
              <a:lnSpc>
                <a:spcPct val="100000"/>
              </a:lnSpc>
              <a:spcBef>
                <a:spcPts val="1000"/>
              </a:spcBef>
              <a:spcAft>
                <a:spcPts val="0"/>
              </a:spcAft>
              <a:buClr>
                <a:schemeClr val="dk1"/>
              </a:buClr>
              <a:buSzPts val="5100"/>
              <a:buNone/>
            </a:pPr>
            <a:endParaRPr sz="4300">
              <a:latin typeface="Questrial"/>
              <a:ea typeface="Questrial"/>
              <a:cs typeface="Questrial"/>
              <a:sym typeface="Questrial"/>
            </a:endParaRPr>
          </a:p>
          <a:p>
            <a:pPr marL="0" lvl="0" indent="0" algn="l" rtl="0">
              <a:lnSpc>
                <a:spcPct val="100000"/>
              </a:lnSpc>
              <a:spcBef>
                <a:spcPts val="1000"/>
              </a:spcBef>
              <a:spcAft>
                <a:spcPts val="0"/>
              </a:spcAft>
              <a:buClr>
                <a:schemeClr val="dk1"/>
              </a:buClr>
              <a:buSzPts val="5100"/>
              <a:buNone/>
            </a:pPr>
            <a:r>
              <a:rPr lang="en-US" sz="4300">
                <a:latin typeface="Questrial"/>
                <a:ea typeface="Questrial"/>
                <a:cs typeface="Questrial"/>
                <a:sym typeface="Questrial"/>
              </a:rPr>
              <a:t>2º Para delimitar qué grupos podrán ser objeto de protección por estos delitos hay que acudir nuevamente al origen de esta categoría:</a:t>
            </a:r>
            <a:endParaRPr sz="2400">
              <a:latin typeface="Questrial"/>
              <a:ea typeface="Questrial"/>
              <a:cs typeface="Questrial"/>
              <a:sym typeface="Questrial"/>
            </a:endParaRPr>
          </a:p>
          <a:p>
            <a:pPr marL="635000" lvl="0" indent="-577850" algn="l" rtl="0">
              <a:lnSpc>
                <a:spcPct val="100000"/>
              </a:lnSpc>
              <a:spcBef>
                <a:spcPts val="1000"/>
              </a:spcBef>
              <a:spcAft>
                <a:spcPts val="0"/>
              </a:spcAft>
              <a:buClr>
                <a:schemeClr val="dk1"/>
              </a:buClr>
              <a:buSzPts val="4300"/>
              <a:buFont typeface="Questrial"/>
              <a:buChar char="-"/>
            </a:pPr>
            <a:r>
              <a:rPr lang="en-US" sz="4300">
                <a:latin typeface="Questrial"/>
                <a:ea typeface="Questrial"/>
                <a:cs typeface="Questrial"/>
                <a:sym typeface="Questrial"/>
              </a:rPr>
              <a:t>Europa: escenario de la posguerra.</a:t>
            </a:r>
            <a:endParaRPr sz="2400">
              <a:latin typeface="Questrial"/>
              <a:ea typeface="Questrial"/>
              <a:cs typeface="Questrial"/>
              <a:sym typeface="Questrial"/>
            </a:endParaRPr>
          </a:p>
          <a:p>
            <a:pPr marL="635000" lvl="0" indent="-577850" algn="l" rtl="0">
              <a:lnSpc>
                <a:spcPct val="100000"/>
              </a:lnSpc>
              <a:spcBef>
                <a:spcPts val="1000"/>
              </a:spcBef>
              <a:spcAft>
                <a:spcPts val="0"/>
              </a:spcAft>
              <a:buClr>
                <a:schemeClr val="dk1"/>
              </a:buClr>
              <a:buSzPts val="4300"/>
              <a:buFont typeface="Questrial"/>
              <a:buChar char="-"/>
            </a:pPr>
            <a:r>
              <a:rPr lang="en-US" sz="4300">
                <a:latin typeface="Questrial"/>
                <a:ea typeface="Questrial"/>
                <a:cs typeface="Questrial"/>
                <a:sym typeface="Questrial"/>
              </a:rPr>
              <a:t>EEUU: años 80. Delitos por motivos racistas contra minorías. Surgen los </a:t>
            </a:r>
            <a:r>
              <a:rPr lang="en-US" sz="4300" i="1">
                <a:latin typeface="Questrial"/>
                <a:ea typeface="Questrial"/>
                <a:cs typeface="Questrial"/>
                <a:sym typeface="Questrial"/>
              </a:rPr>
              <a:t>hate crimes.</a:t>
            </a:r>
            <a:endParaRPr sz="2400">
              <a:latin typeface="Questrial"/>
              <a:ea typeface="Questrial"/>
              <a:cs typeface="Questrial"/>
              <a:sym typeface="Questrial"/>
            </a:endParaRPr>
          </a:p>
          <a:p>
            <a:pPr marL="0" lvl="0" indent="0" algn="ctr" rtl="0">
              <a:lnSpc>
                <a:spcPct val="100000"/>
              </a:lnSpc>
              <a:spcBef>
                <a:spcPts val="1000"/>
              </a:spcBef>
              <a:spcAft>
                <a:spcPts val="0"/>
              </a:spcAft>
              <a:buClr>
                <a:schemeClr val="dk1"/>
              </a:buClr>
              <a:buSzPts val="5100"/>
              <a:buNone/>
            </a:pPr>
            <a:r>
              <a:rPr lang="en-US" sz="5100" b="1" i="1"/>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a1f08fdc61_0_595"/>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a:bodyPr>
          <a:lstStyle/>
          <a:p>
            <a:pPr marL="0" lvl="0" indent="0" algn="ctr" rtl="0">
              <a:lnSpc>
                <a:spcPct val="100000"/>
              </a:lnSpc>
              <a:spcBef>
                <a:spcPts val="0"/>
              </a:spcBef>
              <a:spcAft>
                <a:spcPts val="0"/>
              </a:spcAft>
              <a:buClr>
                <a:schemeClr val="dk1"/>
              </a:buClr>
              <a:buSzPts val="8100"/>
              <a:buFont typeface="Calibri"/>
              <a:buNone/>
            </a:pPr>
            <a:r>
              <a:rPr lang="en-US" sz="4900" b="1">
                <a:latin typeface="Antonio"/>
                <a:ea typeface="Antonio"/>
                <a:cs typeface="Antonio"/>
                <a:sym typeface="Antonio"/>
              </a:rPr>
              <a:t>Concepto de delito de odio</a:t>
            </a:r>
            <a:endParaRPr sz="4900">
              <a:latin typeface="Antonio"/>
              <a:ea typeface="Antonio"/>
              <a:cs typeface="Antonio"/>
              <a:sym typeface="Antonio"/>
            </a:endParaRPr>
          </a:p>
        </p:txBody>
      </p:sp>
      <p:sp>
        <p:nvSpPr>
          <p:cNvPr id="205" name="Google Shape;205;g3a1f08fdc61_0_595"/>
          <p:cNvSpPr txBox="1"/>
          <p:nvPr/>
        </p:nvSpPr>
        <p:spPr>
          <a:xfrm>
            <a:off x="1494118" y="2126457"/>
            <a:ext cx="15449400" cy="5772000"/>
          </a:xfrm>
          <a:prstGeom prst="rect">
            <a:avLst/>
          </a:prstGeom>
          <a:solidFill>
            <a:srgbClr val="FCE5CD"/>
          </a:solidFill>
          <a:ln>
            <a:noFill/>
          </a:ln>
        </p:spPr>
        <p:txBody>
          <a:bodyPr spcFirstLastPara="1" wrap="square" lIns="167625" tIns="83775" rIns="167625" bIns="83775" anchor="t" anchorCtr="0">
            <a:spAutoFit/>
          </a:bodyPr>
          <a:lstStyle/>
          <a:p>
            <a:pPr marL="0" marR="0" lvl="0" indent="0" algn="just" rtl="0">
              <a:lnSpc>
                <a:spcPct val="100000"/>
              </a:lnSpc>
              <a:spcBef>
                <a:spcPts val="0"/>
              </a:spcBef>
              <a:spcAft>
                <a:spcPts val="0"/>
              </a:spcAft>
              <a:buClr>
                <a:srgbClr val="000000"/>
              </a:buClr>
              <a:buSzPts val="5100"/>
              <a:buFont typeface="Arial"/>
              <a:buNone/>
            </a:pPr>
            <a:r>
              <a:rPr lang="en-US" sz="4000" b="1" i="0" u="none" strike="noStrike" cap="none">
                <a:solidFill>
                  <a:schemeClr val="dk1"/>
                </a:solidFill>
                <a:latin typeface="Questrial"/>
                <a:ea typeface="Questrial"/>
                <a:cs typeface="Questrial"/>
                <a:sym typeface="Questrial"/>
              </a:rPr>
              <a:t>Convención para la eliminación de todas las formas de discriminación racial 1969. Artículo 4. </a:t>
            </a:r>
            <a:endParaRPr sz="1500" i="0" u="none" strike="noStrike" cap="none">
              <a:solidFill>
                <a:srgbClr val="000000"/>
              </a:solidFill>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5100"/>
              <a:buFont typeface="Arial"/>
              <a:buNone/>
            </a:pPr>
            <a:endParaRPr sz="4000" b="1" i="0" u="none" strike="noStrike" cap="none">
              <a:solidFill>
                <a:schemeClr val="dk1"/>
              </a:solidFill>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5100"/>
              <a:buFont typeface="Arial"/>
              <a:buNone/>
            </a:pPr>
            <a:r>
              <a:rPr lang="en-US" sz="4000" i="1" u="none" strike="noStrike" cap="none">
                <a:solidFill>
                  <a:schemeClr val="dk1"/>
                </a:solidFill>
                <a:latin typeface="Questrial"/>
                <a:ea typeface="Questrial"/>
                <a:cs typeface="Questrial"/>
                <a:sym typeface="Questrial"/>
              </a:rPr>
              <a:t>“Los Estados partes…a) Declararán como acto punible conforme a la ley toda difusión de ideas basadas en la superioridad o en el odio racial, toda incitación a la </a:t>
            </a:r>
            <a:r>
              <a:rPr lang="en-US" sz="4000" b="1" i="1" u="none" strike="noStrike" cap="none">
                <a:solidFill>
                  <a:schemeClr val="dk1"/>
                </a:solidFill>
                <a:latin typeface="Questrial"/>
                <a:ea typeface="Questrial"/>
                <a:cs typeface="Questrial"/>
                <a:sym typeface="Questrial"/>
              </a:rPr>
              <a:t>discriminación</a:t>
            </a:r>
            <a:r>
              <a:rPr lang="en-US" sz="4000" i="1" u="none" strike="noStrike" cap="none">
                <a:solidFill>
                  <a:schemeClr val="dk1"/>
                </a:solidFill>
                <a:latin typeface="Questrial"/>
                <a:ea typeface="Questrial"/>
                <a:cs typeface="Questrial"/>
                <a:sym typeface="Questrial"/>
              </a:rPr>
              <a:t> racial, así como todo acto de violencia o toda incitación a cometer tales actos contra cualquier raza o grupo de personas de otro color u origen étnico…”</a:t>
            </a:r>
            <a:r>
              <a:rPr lang="en-US" sz="5100" b="0" i="1" u="none" strike="noStrike" cap="none">
                <a:solidFill>
                  <a:schemeClr val="dk1"/>
                </a:solidFill>
                <a:latin typeface="Calibri"/>
                <a:ea typeface="Calibri"/>
                <a:cs typeface="Calibri"/>
                <a:sym typeface="Calibri"/>
              </a:rPr>
              <a:t> </a:t>
            </a:r>
            <a:endParaRPr sz="2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3a1f08fdc61_0_600"/>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a:bodyPr>
          <a:lstStyle/>
          <a:p>
            <a:pPr marL="0" lvl="0" indent="0" algn="ctr" rtl="0">
              <a:lnSpc>
                <a:spcPct val="100000"/>
              </a:lnSpc>
              <a:spcBef>
                <a:spcPts val="0"/>
              </a:spcBef>
              <a:spcAft>
                <a:spcPts val="0"/>
              </a:spcAft>
              <a:buClr>
                <a:schemeClr val="dk1"/>
              </a:buClr>
              <a:buSzPts val="8100"/>
              <a:buFont typeface="Calibri"/>
              <a:buNone/>
            </a:pPr>
            <a:r>
              <a:rPr lang="en-US" sz="4900" b="1">
                <a:latin typeface="Antonio"/>
                <a:ea typeface="Antonio"/>
                <a:cs typeface="Antonio"/>
                <a:sym typeface="Antonio"/>
              </a:rPr>
              <a:t>Concepto de delito de odio</a:t>
            </a:r>
            <a:endParaRPr sz="4900">
              <a:latin typeface="Antonio"/>
              <a:ea typeface="Antonio"/>
              <a:cs typeface="Antonio"/>
              <a:sym typeface="Antonio"/>
            </a:endParaRPr>
          </a:p>
        </p:txBody>
      </p:sp>
      <p:sp>
        <p:nvSpPr>
          <p:cNvPr id="211" name="Google Shape;211;g3a1f08fdc61_0_600"/>
          <p:cNvSpPr txBox="1">
            <a:spLocks noGrp="1"/>
          </p:cNvSpPr>
          <p:nvPr>
            <p:ph type="body" idx="1"/>
          </p:nvPr>
        </p:nvSpPr>
        <p:spPr>
          <a:xfrm>
            <a:off x="914400" y="2400300"/>
            <a:ext cx="16459200" cy="6789000"/>
          </a:xfrm>
          <a:prstGeom prst="rect">
            <a:avLst/>
          </a:prstGeom>
          <a:solidFill>
            <a:srgbClr val="EFEFEF"/>
          </a:solidFill>
          <a:ln>
            <a:noFill/>
          </a:ln>
        </p:spPr>
        <p:txBody>
          <a:bodyPr spcFirstLastPara="1" wrap="square" lIns="167625" tIns="83775" rIns="167625" bIns="83775" anchor="t" anchorCtr="0">
            <a:normAutofit/>
          </a:bodyPr>
          <a:lstStyle/>
          <a:p>
            <a:pPr marL="0" lvl="0" indent="0" algn="ctr" rtl="0">
              <a:lnSpc>
                <a:spcPct val="100000"/>
              </a:lnSpc>
              <a:spcBef>
                <a:spcPts val="0"/>
              </a:spcBef>
              <a:spcAft>
                <a:spcPts val="0"/>
              </a:spcAft>
              <a:buClr>
                <a:schemeClr val="dk1"/>
              </a:buClr>
              <a:buSzPts val="5900"/>
              <a:buNone/>
            </a:pPr>
            <a:r>
              <a:rPr lang="en-US" sz="4600" b="1">
                <a:latin typeface="Questrial"/>
                <a:ea typeface="Questrial"/>
                <a:cs typeface="Questrial"/>
                <a:sym typeface="Questrial"/>
              </a:rPr>
              <a:t>Pacto internacional de Derechos Civiles y Políticos 1966. Artículo 20.2.</a:t>
            </a:r>
            <a:endParaRPr sz="4600">
              <a:latin typeface="Questrial"/>
              <a:ea typeface="Questrial"/>
              <a:cs typeface="Questrial"/>
              <a:sym typeface="Questrial"/>
            </a:endParaRPr>
          </a:p>
          <a:p>
            <a:pPr marL="0" lvl="0" indent="0" algn="l" rtl="0">
              <a:lnSpc>
                <a:spcPct val="100000"/>
              </a:lnSpc>
              <a:spcBef>
                <a:spcPts val="1200"/>
              </a:spcBef>
              <a:spcAft>
                <a:spcPts val="0"/>
              </a:spcAft>
              <a:buClr>
                <a:schemeClr val="dk1"/>
              </a:buClr>
              <a:buSzPts val="5900"/>
              <a:buNone/>
            </a:pPr>
            <a:endParaRPr sz="4600">
              <a:latin typeface="Questrial"/>
              <a:ea typeface="Questrial"/>
              <a:cs typeface="Questrial"/>
              <a:sym typeface="Questrial"/>
            </a:endParaRPr>
          </a:p>
          <a:p>
            <a:pPr marL="0" lvl="0" indent="0" algn="ctr" rtl="0">
              <a:lnSpc>
                <a:spcPct val="100000"/>
              </a:lnSpc>
              <a:spcBef>
                <a:spcPts val="1200"/>
              </a:spcBef>
              <a:spcAft>
                <a:spcPts val="0"/>
              </a:spcAft>
              <a:buClr>
                <a:schemeClr val="dk1"/>
              </a:buClr>
              <a:buSzPts val="5900"/>
              <a:buNone/>
            </a:pPr>
            <a:r>
              <a:rPr lang="en-US" sz="4600" i="1">
                <a:latin typeface="Questrial"/>
                <a:ea typeface="Questrial"/>
                <a:cs typeface="Questrial"/>
                <a:sym typeface="Questrial"/>
              </a:rPr>
              <a:t>“Toda apología del odio nacional, racial o religioso que constituya incitación a la </a:t>
            </a:r>
            <a:r>
              <a:rPr lang="en-US" sz="4600" b="1" i="1">
                <a:latin typeface="Questrial"/>
                <a:ea typeface="Questrial"/>
                <a:cs typeface="Questrial"/>
                <a:sym typeface="Questrial"/>
              </a:rPr>
              <a:t>discriminación</a:t>
            </a:r>
            <a:r>
              <a:rPr lang="en-US" sz="4600" i="1">
                <a:latin typeface="Questrial"/>
                <a:ea typeface="Questrial"/>
                <a:cs typeface="Questrial"/>
                <a:sym typeface="Questrial"/>
              </a:rPr>
              <a:t>, la hostilidad o la violencia estará prohibida por la ley”.</a:t>
            </a:r>
            <a:endParaRPr sz="4600">
              <a:latin typeface="Questrial"/>
              <a:ea typeface="Questrial"/>
              <a:cs typeface="Questrial"/>
              <a:sym typeface="Questrial"/>
            </a:endParaRPr>
          </a:p>
          <a:p>
            <a:pPr marL="0" lvl="0" indent="0" algn="l" rtl="0">
              <a:lnSpc>
                <a:spcPct val="100000"/>
              </a:lnSpc>
              <a:spcBef>
                <a:spcPts val="1200"/>
              </a:spcBef>
              <a:spcAft>
                <a:spcPts val="0"/>
              </a:spcAft>
              <a:buClr>
                <a:schemeClr val="dk1"/>
              </a:buClr>
              <a:buSzPts val="59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3a1f08fdc61_0_605"/>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a:bodyPr>
          <a:lstStyle/>
          <a:p>
            <a:pPr marL="0" lvl="0" indent="0" algn="ctr" rtl="0">
              <a:lnSpc>
                <a:spcPct val="100000"/>
              </a:lnSpc>
              <a:spcBef>
                <a:spcPts val="0"/>
              </a:spcBef>
              <a:spcAft>
                <a:spcPts val="0"/>
              </a:spcAft>
              <a:buClr>
                <a:schemeClr val="dk1"/>
              </a:buClr>
              <a:buSzPts val="8100"/>
              <a:buFont typeface="Calibri"/>
              <a:buNone/>
            </a:pPr>
            <a:r>
              <a:rPr lang="en-US" b="1">
                <a:latin typeface="Antonio"/>
                <a:ea typeface="Antonio"/>
                <a:cs typeface="Antonio"/>
                <a:sym typeface="Antonio"/>
              </a:rPr>
              <a:t>Concepto de delito de odio</a:t>
            </a:r>
            <a:endParaRPr>
              <a:latin typeface="Antonio"/>
              <a:ea typeface="Antonio"/>
              <a:cs typeface="Antonio"/>
              <a:sym typeface="Antonio"/>
            </a:endParaRPr>
          </a:p>
        </p:txBody>
      </p:sp>
      <p:sp>
        <p:nvSpPr>
          <p:cNvPr id="217" name="Google Shape;217;g3a1f08fdc61_0_605"/>
          <p:cNvSpPr txBox="1">
            <a:spLocks noGrp="1"/>
          </p:cNvSpPr>
          <p:nvPr>
            <p:ph type="body" idx="1"/>
          </p:nvPr>
        </p:nvSpPr>
        <p:spPr>
          <a:xfrm>
            <a:off x="914400" y="2400300"/>
            <a:ext cx="16459200" cy="6789000"/>
          </a:xfrm>
          <a:prstGeom prst="rect">
            <a:avLst/>
          </a:prstGeom>
          <a:solidFill>
            <a:srgbClr val="D0E0E3"/>
          </a:solidFill>
          <a:ln>
            <a:noFill/>
          </a:ln>
        </p:spPr>
        <p:txBody>
          <a:bodyPr spcFirstLastPara="1" wrap="square" lIns="167625" tIns="83775" rIns="167625" bIns="83775" anchor="t" anchorCtr="0">
            <a:normAutofit/>
          </a:bodyPr>
          <a:lstStyle/>
          <a:p>
            <a:pPr marL="0" lvl="0" indent="0" algn="ctr" rtl="0">
              <a:lnSpc>
                <a:spcPct val="100000"/>
              </a:lnSpc>
              <a:spcBef>
                <a:spcPts val="0"/>
              </a:spcBef>
              <a:spcAft>
                <a:spcPts val="0"/>
              </a:spcAft>
              <a:buClr>
                <a:schemeClr val="dk1"/>
              </a:buClr>
              <a:buSzPts val="5900"/>
              <a:buNone/>
            </a:pPr>
            <a:endParaRPr sz="3000" b="1">
              <a:latin typeface="Questrial"/>
              <a:ea typeface="Questrial"/>
              <a:cs typeface="Questrial"/>
              <a:sym typeface="Questrial"/>
            </a:endParaRPr>
          </a:p>
          <a:p>
            <a:pPr marL="0" lvl="0" indent="0" algn="ctr" rtl="0">
              <a:lnSpc>
                <a:spcPct val="100000"/>
              </a:lnSpc>
              <a:spcBef>
                <a:spcPts val="0"/>
              </a:spcBef>
              <a:spcAft>
                <a:spcPts val="0"/>
              </a:spcAft>
              <a:buClr>
                <a:schemeClr val="dk1"/>
              </a:buClr>
              <a:buSzPts val="5900"/>
              <a:buNone/>
            </a:pPr>
            <a:endParaRPr sz="3000" b="1">
              <a:latin typeface="Questrial"/>
              <a:ea typeface="Questrial"/>
              <a:cs typeface="Questrial"/>
              <a:sym typeface="Questrial"/>
            </a:endParaRPr>
          </a:p>
          <a:p>
            <a:pPr marL="0" lvl="0" indent="0" algn="ctr" rtl="0">
              <a:lnSpc>
                <a:spcPct val="100000"/>
              </a:lnSpc>
              <a:spcBef>
                <a:spcPts val="0"/>
              </a:spcBef>
              <a:spcAft>
                <a:spcPts val="0"/>
              </a:spcAft>
              <a:buClr>
                <a:schemeClr val="dk1"/>
              </a:buClr>
              <a:buSzPts val="5900"/>
              <a:buNone/>
            </a:pPr>
            <a:r>
              <a:rPr lang="en-US" sz="3000" b="1">
                <a:latin typeface="Questrial"/>
                <a:ea typeface="Questrial"/>
                <a:cs typeface="Questrial"/>
                <a:sym typeface="Questrial"/>
              </a:rPr>
              <a:t>Comisión Europea contra el racismo y la intolerancia del Consejo de Europa. Recomendación General nº 15 (2015).</a:t>
            </a:r>
            <a:endParaRPr sz="3000">
              <a:latin typeface="Questrial"/>
              <a:ea typeface="Questrial"/>
              <a:cs typeface="Questrial"/>
              <a:sym typeface="Questrial"/>
            </a:endParaRPr>
          </a:p>
          <a:p>
            <a:pPr marL="0" lvl="0" indent="0" algn="ctr" rtl="0">
              <a:lnSpc>
                <a:spcPct val="100000"/>
              </a:lnSpc>
              <a:spcBef>
                <a:spcPts val="1000"/>
              </a:spcBef>
              <a:spcAft>
                <a:spcPts val="0"/>
              </a:spcAft>
              <a:buClr>
                <a:schemeClr val="dk1"/>
              </a:buClr>
              <a:buSzPts val="5900"/>
              <a:buNone/>
            </a:pPr>
            <a:r>
              <a:rPr lang="en-US" sz="3000" i="1">
                <a:latin typeface="Questrial"/>
                <a:ea typeface="Questrial"/>
                <a:cs typeface="Questrial"/>
                <a:sym typeface="Questrial"/>
              </a:rPr>
              <a:t>“Recordando, más aún, que de la historia europea nace la obligación de memoria, vigilancia y de combatir el aumento del racismo, la discriminación racial, la discriminación basada en el género, el sexismo, la homofobia, la transfobia, la xenofobia, el antisemitismo, la islamofobia, la </a:t>
            </a:r>
            <a:r>
              <a:rPr lang="en-US" sz="3000" b="1" i="1">
                <a:latin typeface="Questrial"/>
                <a:ea typeface="Questrial"/>
                <a:cs typeface="Questrial"/>
                <a:sym typeface="Questrial"/>
              </a:rPr>
              <a:t>discriminación</a:t>
            </a:r>
            <a:r>
              <a:rPr lang="en-US" sz="3000" i="1">
                <a:latin typeface="Questrial"/>
                <a:ea typeface="Questrial"/>
                <a:cs typeface="Questrial"/>
                <a:sym typeface="Questrial"/>
              </a:rPr>
              <a:t> contra los gitanos y la intolerancia, así como los delitos de genocidio, los delitos de lesa humanidad o los delitos en caso de conflicto armado y la negación, trivialización, justificación o condonación en público de tales actos delictivos”.</a:t>
            </a:r>
            <a:endParaRPr sz="3000">
              <a:latin typeface="Questrial"/>
              <a:ea typeface="Questrial"/>
              <a:cs typeface="Questrial"/>
              <a:sym typeface="Questrial"/>
            </a:endParaRPr>
          </a:p>
          <a:p>
            <a:pPr marL="0" lvl="0" indent="0" algn="l" rtl="0">
              <a:lnSpc>
                <a:spcPct val="100000"/>
              </a:lnSpc>
              <a:spcBef>
                <a:spcPts val="1000"/>
              </a:spcBef>
              <a:spcAft>
                <a:spcPts val="0"/>
              </a:spcAft>
              <a:buClr>
                <a:schemeClr val="dk1"/>
              </a:buClr>
              <a:buSzPts val="59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a1f08fdc61_0_685"/>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5100" b="1">
                <a:latin typeface="Antonio"/>
                <a:ea typeface="Antonio"/>
                <a:cs typeface="Antonio"/>
                <a:sym typeface="Antonio"/>
              </a:rPr>
              <a:t>¿Se debe entender incluido cualquier grupo en la protección de los delitos de odio? NO</a:t>
            </a:r>
            <a:endParaRPr>
              <a:latin typeface="Antonio"/>
              <a:ea typeface="Antonio"/>
              <a:cs typeface="Antonio"/>
              <a:sym typeface="Antonio"/>
            </a:endParaRPr>
          </a:p>
        </p:txBody>
      </p:sp>
      <p:sp>
        <p:nvSpPr>
          <p:cNvPr id="223" name="Google Shape;223;g3a1f08fdc61_0_685"/>
          <p:cNvSpPr txBox="1"/>
          <p:nvPr/>
        </p:nvSpPr>
        <p:spPr>
          <a:xfrm>
            <a:off x="2126350" y="2284300"/>
            <a:ext cx="13890900" cy="1877700"/>
          </a:xfrm>
          <a:prstGeom prst="rect">
            <a:avLst/>
          </a:prstGeom>
          <a:solidFill>
            <a:srgbClr val="FCE5CD"/>
          </a:solidFill>
          <a:ln w="46575" cap="flat" cmpd="sng">
            <a:solidFill>
              <a:srgbClr val="FCE5CD"/>
            </a:solidFill>
            <a:prstDash val="solid"/>
            <a:round/>
            <a:headEnd type="none" w="sm" len="sm"/>
            <a:tailEnd type="none" w="sm" len="sm"/>
          </a:ln>
        </p:spPr>
        <p:txBody>
          <a:bodyPr spcFirstLastPara="1" wrap="square" lIns="167625" tIns="83775" rIns="167625" bIns="8377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3700" i="0" u="none" strike="noStrike" cap="none">
                <a:solidFill>
                  <a:schemeClr val="dk1"/>
                </a:solidFill>
                <a:latin typeface="Questrial"/>
                <a:ea typeface="Questrial"/>
                <a:cs typeface="Questrial"/>
                <a:sym typeface="Questrial"/>
              </a:rPr>
              <a:t>Son comportamientos basados en el menosprecio hacia</a:t>
            </a:r>
            <a:endParaRPr sz="1900" i="0" u="none" strike="noStrike" cap="none">
              <a:solidFill>
                <a:schemeClr val="dk1"/>
              </a:solidFill>
              <a:latin typeface="Questrial"/>
              <a:ea typeface="Questrial"/>
              <a:cs typeface="Questrial"/>
              <a:sym typeface="Questrial"/>
            </a:endParaRPr>
          </a:p>
          <a:p>
            <a:pPr marL="0" marR="0" lvl="0" indent="0" algn="ctr" rtl="0">
              <a:lnSpc>
                <a:spcPct val="100000"/>
              </a:lnSpc>
              <a:spcBef>
                <a:spcPts val="0"/>
              </a:spcBef>
              <a:spcAft>
                <a:spcPts val="0"/>
              </a:spcAft>
              <a:buClr>
                <a:srgbClr val="000000"/>
              </a:buClr>
              <a:buSzPts val="4400"/>
              <a:buFont typeface="Arial"/>
              <a:buNone/>
            </a:pPr>
            <a:r>
              <a:rPr lang="en-US" sz="3700" i="0" u="none" strike="noStrike" cap="none">
                <a:solidFill>
                  <a:schemeClr val="dk1"/>
                </a:solidFill>
                <a:latin typeface="Questrial"/>
                <a:ea typeface="Questrial"/>
                <a:cs typeface="Questrial"/>
                <a:sym typeface="Questrial"/>
              </a:rPr>
              <a:t>determinados colectivos por sus caracteres identitarios.</a:t>
            </a:r>
            <a:endParaRPr sz="1900" i="0" u="none" strike="noStrike" cap="none">
              <a:solidFill>
                <a:schemeClr val="dk1"/>
              </a:solidFill>
              <a:latin typeface="Questrial"/>
              <a:ea typeface="Questrial"/>
              <a:cs typeface="Questrial"/>
              <a:sym typeface="Questrial"/>
            </a:endParaRPr>
          </a:p>
          <a:p>
            <a:pPr marL="838200" marR="0" lvl="1" indent="0" algn="ctr" rtl="0">
              <a:lnSpc>
                <a:spcPct val="100000"/>
              </a:lnSpc>
              <a:spcBef>
                <a:spcPts val="0"/>
              </a:spcBef>
              <a:spcAft>
                <a:spcPts val="0"/>
              </a:spcAft>
              <a:buClr>
                <a:srgbClr val="000000"/>
              </a:buClr>
              <a:buSzPts val="4400"/>
              <a:buFont typeface="Arial"/>
              <a:buNone/>
            </a:pPr>
            <a:r>
              <a:rPr lang="en-US" sz="3700" b="1" i="0" u="none" strike="noStrike" cap="none">
                <a:solidFill>
                  <a:schemeClr val="dk1"/>
                </a:solidFill>
                <a:latin typeface="Questrial"/>
                <a:ea typeface="Questrial"/>
                <a:cs typeface="Questrial"/>
                <a:sym typeface="Questrial"/>
              </a:rPr>
              <a:t>       Fundamental: elemento discriminatorio</a:t>
            </a:r>
            <a:endParaRPr sz="1900" i="0" u="none" strike="noStrike" cap="none">
              <a:solidFill>
                <a:schemeClr val="dk1"/>
              </a:solidFill>
              <a:latin typeface="Questrial"/>
              <a:ea typeface="Questrial"/>
              <a:cs typeface="Questrial"/>
              <a:sym typeface="Questrial"/>
            </a:endParaRPr>
          </a:p>
        </p:txBody>
      </p:sp>
      <p:sp>
        <p:nvSpPr>
          <p:cNvPr id="224" name="Google Shape;224;g3a1f08fdc61_0_685"/>
          <p:cNvSpPr txBox="1"/>
          <p:nvPr/>
        </p:nvSpPr>
        <p:spPr>
          <a:xfrm>
            <a:off x="5423523" y="4588300"/>
            <a:ext cx="7834800" cy="708000"/>
          </a:xfrm>
          <a:prstGeom prst="rect">
            <a:avLst/>
          </a:prstGeom>
          <a:solidFill>
            <a:schemeClr val="lt1"/>
          </a:solidFill>
          <a:ln w="46575" cap="flat" cmpd="sng">
            <a:solidFill>
              <a:schemeClr val="dk1"/>
            </a:solidFill>
            <a:prstDash val="solid"/>
            <a:round/>
            <a:headEnd type="none" w="sm" len="sm"/>
            <a:tailEnd type="none" w="sm" len="sm"/>
          </a:ln>
        </p:spPr>
        <p:txBody>
          <a:bodyPr spcFirstLastPara="1" wrap="square" lIns="167625" tIns="83775" rIns="167625" bIns="8377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3500" i="0" u="none" strike="noStrike" cap="none">
                <a:solidFill>
                  <a:schemeClr val="dk1"/>
                </a:solidFill>
                <a:latin typeface="Questrial"/>
                <a:ea typeface="Questrial"/>
                <a:cs typeface="Questrial"/>
                <a:sym typeface="Questrial"/>
              </a:rPr>
              <a:t>Rechazo al diferente, al “otro”</a:t>
            </a:r>
            <a:endParaRPr sz="1700" i="0" u="none" strike="noStrike" cap="none">
              <a:solidFill>
                <a:srgbClr val="000000"/>
              </a:solidFill>
              <a:latin typeface="Questrial"/>
              <a:ea typeface="Questrial"/>
              <a:cs typeface="Questrial"/>
              <a:sym typeface="Questrial"/>
            </a:endParaRPr>
          </a:p>
        </p:txBody>
      </p:sp>
      <p:sp>
        <p:nvSpPr>
          <p:cNvPr id="225" name="Google Shape;225;g3a1f08fdc61_0_685"/>
          <p:cNvSpPr txBox="1"/>
          <p:nvPr/>
        </p:nvSpPr>
        <p:spPr>
          <a:xfrm>
            <a:off x="1724374" y="5861200"/>
            <a:ext cx="15233100" cy="1215900"/>
          </a:xfrm>
          <a:prstGeom prst="rect">
            <a:avLst/>
          </a:prstGeom>
          <a:solidFill>
            <a:schemeClr val="lt1"/>
          </a:solidFill>
          <a:ln w="46575" cap="flat" cmpd="sng">
            <a:solidFill>
              <a:srgbClr val="000000"/>
            </a:solidFill>
            <a:prstDash val="solid"/>
            <a:round/>
            <a:headEnd type="none" w="sm" len="sm"/>
            <a:tailEnd type="none" w="sm" len="sm"/>
          </a:ln>
        </p:spPr>
        <p:txBody>
          <a:bodyPr spcFirstLastPara="1" wrap="square" lIns="167625" tIns="83775" rIns="167625" bIns="8377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3400" b="1" i="0" u="none" strike="noStrike" cap="none">
                <a:solidFill>
                  <a:schemeClr val="dk1"/>
                </a:solidFill>
                <a:latin typeface="Questrial"/>
                <a:ea typeface="Questrial"/>
                <a:cs typeface="Questrial"/>
                <a:sym typeface="Questrial"/>
              </a:rPr>
              <a:t>Componente de superioridad.</a:t>
            </a:r>
            <a:endParaRPr sz="1600" i="0" u="none" strike="noStrike" cap="none">
              <a:solidFill>
                <a:srgbClr val="000000"/>
              </a:solidFill>
              <a:latin typeface="Questrial"/>
              <a:ea typeface="Questrial"/>
              <a:cs typeface="Questrial"/>
              <a:sym typeface="Questrial"/>
            </a:endParaRPr>
          </a:p>
          <a:p>
            <a:pPr marL="0" marR="0" lvl="0" indent="0" algn="ctr" rtl="0">
              <a:lnSpc>
                <a:spcPct val="100000"/>
              </a:lnSpc>
              <a:spcBef>
                <a:spcPts val="0"/>
              </a:spcBef>
              <a:spcAft>
                <a:spcPts val="0"/>
              </a:spcAft>
              <a:buClr>
                <a:srgbClr val="000000"/>
              </a:buClr>
              <a:buSzPts val="4400"/>
              <a:buFont typeface="Arial"/>
              <a:buNone/>
            </a:pPr>
            <a:r>
              <a:rPr lang="en-US" sz="3400" i="0" u="none" strike="noStrike" cap="none">
                <a:solidFill>
                  <a:schemeClr val="dk1"/>
                </a:solidFill>
                <a:latin typeface="Questrial"/>
                <a:ea typeface="Questrial"/>
                <a:cs typeface="Questrial"/>
                <a:sym typeface="Questrial"/>
              </a:rPr>
              <a:t>Reproducen estereotipos negativos hacia colectivos subordinados</a:t>
            </a:r>
            <a:endParaRPr sz="1600" i="0" u="none" strike="noStrike" cap="none">
              <a:solidFill>
                <a:srgbClr val="000000"/>
              </a:solidFill>
              <a:latin typeface="Questrial"/>
              <a:ea typeface="Questrial"/>
              <a:cs typeface="Questrial"/>
              <a:sym typeface="Questrial"/>
            </a:endParaRPr>
          </a:p>
        </p:txBody>
      </p:sp>
      <p:sp>
        <p:nvSpPr>
          <p:cNvPr id="226" name="Google Shape;226;g3a1f08fdc61_0_685"/>
          <p:cNvSpPr txBox="1"/>
          <p:nvPr/>
        </p:nvSpPr>
        <p:spPr>
          <a:xfrm>
            <a:off x="1376374" y="7642003"/>
            <a:ext cx="16180200" cy="2139600"/>
          </a:xfrm>
          <a:prstGeom prst="rect">
            <a:avLst/>
          </a:prstGeom>
          <a:noFill/>
          <a:ln>
            <a:noFill/>
          </a:ln>
        </p:spPr>
        <p:txBody>
          <a:bodyPr spcFirstLastPara="1" wrap="square" lIns="167625" tIns="83775" rIns="167625" bIns="83775"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3200" i="0" u="none" strike="noStrike" cap="none">
                <a:solidFill>
                  <a:schemeClr val="dk1"/>
                </a:solidFill>
                <a:latin typeface="Questrial"/>
                <a:ea typeface="Questrial"/>
                <a:cs typeface="Questrial"/>
                <a:sym typeface="Questrial"/>
              </a:rPr>
              <a:t>Atentan contra:</a:t>
            </a:r>
            <a:endParaRPr i="0" u="none" strike="noStrike" cap="none">
              <a:solidFill>
                <a:srgbClr val="000000"/>
              </a:solidFill>
              <a:latin typeface="Questrial"/>
              <a:ea typeface="Questrial"/>
              <a:cs typeface="Questrial"/>
              <a:sym typeface="Questrial"/>
            </a:endParaRPr>
          </a:p>
          <a:p>
            <a:pPr marL="635000" marR="0" lvl="0" indent="-558800" algn="l" rtl="0">
              <a:lnSpc>
                <a:spcPct val="100000"/>
              </a:lnSpc>
              <a:spcBef>
                <a:spcPts val="0"/>
              </a:spcBef>
              <a:spcAft>
                <a:spcPts val="0"/>
              </a:spcAft>
              <a:buClr>
                <a:schemeClr val="dk1"/>
              </a:buClr>
              <a:buSzPts val="3200"/>
              <a:buFont typeface="Questrial"/>
              <a:buChar char="•"/>
            </a:pPr>
            <a:r>
              <a:rPr lang="en-US" sz="3200" i="0" u="none" strike="noStrike" cap="none">
                <a:solidFill>
                  <a:schemeClr val="dk1"/>
                </a:solidFill>
                <a:latin typeface="Questrial"/>
                <a:ea typeface="Questrial"/>
                <a:cs typeface="Questrial"/>
                <a:sym typeface="Questrial"/>
              </a:rPr>
              <a:t>Dignidad de la víctima</a:t>
            </a:r>
            <a:endParaRPr i="0" u="none" strike="noStrike" cap="none">
              <a:solidFill>
                <a:srgbClr val="000000"/>
              </a:solidFill>
              <a:latin typeface="Questrial"/>
              <a:ea typeface="Questrial"/>
              <a:cs typeface="Questrial"/>
              <a:sym typeface="Questrial"/>
            </a:endParaRPr>
          </a:p>
          <a:p>
            <a:pPr marL="635000" marR="0" lvl="0" indent="-558800" algn="l" rtl="0">
              <a:lnSpc>
                <a:spcPct val="100000"/>
              </a:lnSpc>
              <a:spcBef>
                <a:spcPts val="0"/>
              </a:spcBef>
              <a:spcAft>
                <a:spcPts val="0"/>
              </a:spcAft>
              <a:buClr>
                <a:schemeClr val="dk1"/>
              </a:buClr>
              <a:buSzPts val="3200"/>
              <a:buFont typeface="Questrial"/>
              <a:buChar char="•"/>
            </a:pPr>
            <a:r>
              <a:rPr lang="en-US" sz="3200" i="0" u="none" strike="noStrike" cap="none">
                <a:solidFill>
                  <a:schemeClr val="dk1"/>
                </a:solidFill>
                <a:latin typeface="Questrial"/>
                <a:ea typeface="Questrial"/>
                <a:cs typeface="Questrial"/>
                <a:sym typeface="Questrial"/>
              </a:rPr>
              <a:t>Seguridad del colectivo</a:t>
            </a:r>
            <a:endParaRPr i="0" u="none" strike="noStrike" cap="none">
              <a:solidFill>
                <a:srgbClr val="000000"/>
              </a:solidFill>
              <a:latin typeface="Questrial"/>
              <a:ea typeface="Questrial"/>
              <a:cs typeface="Questrial"/>
              <a:sym typeface="Questrial"/>
            </a:endParaRPr>
          </a:p>
          <a:p>
            <a:pPr marL="635000" marR="0" lvl="0" indent="-558800" algn="l" rtl="0">
              <a:lnSpc>
                <a:spcPct val="100000"/>
              </a:lnSpc>
              <a:spcBef>
                <a:spcPts val="0"/>
              </a:spcBef>
              <a:spcAft>
                <a:spcPts val="0"/>
              </a:spcAft>
              <a:buClr>
                <a:schemeClr val="dk1"/>
              </a:buClr>
              <a:buSzPts val="3200"/>
              <a:buFont typeface="Questrial"/>
              <a:buChar char="•"/>
            </a:pPr>
            <a:r>
              <a:rPr lang="en-US" sz="3200" i="0" u="none" strike="noStrike" cap="none">
                <a:solidFill>
                  <a:schemeClr val="dk1"/>
                </a:solidFill>
                <a:latin typeface="Questrial"/>
                <a:ea typeface="Questrial"/>
                <a:cs typeface="Questrial"/>
                <a:sym typeface="Questrial"/>
              </a:rPr>
              <a:t>Aspiración de ejercicio pleno de los derechos fundamentales.</a:t>
            </a:r>
            <a:endParaRPr i="0" u="none" strike="noStrike" cap="none">
              <a:solidFill>
                <a:srgbClr val="000000"/>
              </a:solidFill>
              <a:latin typeface="Questrial"/>
              <a:ea typeface="Questrial"/>
              <a:cs typeface="Questrial"/>
              <a:sym typeface="Quest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g3a1f08fdc61_0_0"/>
          <p:cNvPicPr preferRelativeResize="0"/>
          <p:nvPr/>
        </p:nvPicPr>
        <p:blipFill rotWithShape="1">
          <a:blip r:embed="rId3">
            <a:alphaModFix/>
          </a:blip>
          <a:srcRect/>
          <a:stretch/>
        </p:blipFill>
        <p:spPr>
          <a:xfrm>
            <a:off x="360516" y="535244"/>
            <a:ext cx="9598740" cy="1831596"/>
          </a:xfrm>
          <a:prstGeom prst="rect">
            <a:avLst/>
          </a:prstGeom>
          <a:noFill/>
          <a:ln>
            <a:noFill/>
          </a:ln>
        </p:spPr>
      </p:pic>
      <p:pic>
        <p:nvPicPr>
          <p:cNvPr id="106" name="Google Shape;106;g3a1f08fdc61_0_0"/>
          <p:cNvPicPr preferRelativeResize="0"/>
          <p:nvPr/>
        </p:nvPicPr>
        <p:blipFill rotWithShape="1">
          <a:blip r:embed="rId4">
            <a:alphaModFix/>
          </a:blip>
          <a:srcRect/>
          <a:stretch/>
        </p:blipFill>
        <p:spPr>
          <a:xfrm>
            <a:off x="11615114" y="1674219"/>
            <a:ext cx="4874957" cy="3039325"/>
          </a:xfrm>
          <a:prstGeom prst="rect">
            <a:avLst/>
          </a:prstGeom>
          <a:noFill/>
          <a:ln>
            <a:noFill/>
          </a:ln>
        </p:spPr>
      </p:pic>
      <p:pic>
        <p:nvPicPr>
          <p:cNvPr id="107" name="Google Shape;107;g3a1f08fdc61_0_0"/>
          <p:cNvPicPr preferRelativeResize="0"/>
          <p:nvPr/>
        </p:nvPicPr>
        <p:blipFill rotWithShape="1">
          <a:blip r:embed="rId5">
            <a:alphaModFix/>
          </a:blip>
          <a:srcRect/>
          <a:stretch/>
        </p:blipFill>
        <p:spPr>
          <a:xfrm>
            <a:off x="819354" y="7779160"/>
            <a:ext cx="8956319" cy="1512324"/>
          </a:xfrm>
          <a:prstGeom prst="rect">
            <a:avLst/>
          </a:prstGeom>
          <a:noFill/>
          <a:ln>
            <a:noFill/>
          </a:ln>
        </p:spPr>
      </p:pic>
      <p:pic>
        <p:nvPicPr>
          <p:cNvPr id="108" name="Google Shape;108;g3a1f08fdc61_0_0"/>
          <p:cNvPicPr preferRelativeResize="0"/>
          <p:nvPr/>
        </p:nvPicPr>
        <p:blipFill rotWithShape="1">
          <a:blip r:embed="rId6">
            <a:alphaModFix/>
          </a:blip>
          <a:srcRect/>
          <a:stretch/>
        </p:blipFill>
        <p:spPr>
          <a:xfrm>
            <a:off x="241370" y="4020922"/>
            <a:ext cx="8013293" cy="1237759"/>
          </a:xfrm>
          <a:prstGeom prst="rect">
            <a:avLst/>
          </a:prstGeom>
          <a:noFill/>
          <a:ln>
            <a:noFill/>
          </a:ln>
        </p:spPr>
      </p:pic>
      <p:pic>
        <p:nvPicPr>
          <p:cNvPr id="109" name="Google Shape;109;g3a1f08fdc61_0_0"/>
          <p:cNvPicPr preferRelativeResize="0"/>
          <p:nvPr/>
        </p:nvPicPr>
        <p:blipFill rotWithShape="1">
          <a:blip r:embed="rId7">
            <a:alphaModFix/>
          </a:blip>
          <a:srcRect/>
          <a:stretch/>
        </p:blipFill>
        <p:spPr>
          <a:xfrm>
            <a:off x="6301035" y="5551104"/>
            <a:ext cx="10189031" cy="19356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a1f08fdc61_0_768"/>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a:bodyPr>
          <a:lstStyle/>
          <a:p>
            <a:pPr marL="0" lvl="0" indent="0" algn="ctr" rtl="0">
              <a:lnSpc>
                <a:spcPct val="100000"/>
              </a:lnSpc>
              <a:spcBef>
                <a:spcPts val="0"/>
              </a:spcBef>
              <a:spcAft>
                <a:spcPts val="0"/>
              </a:spcAft>
              <a:buClr>
                <a:schemeClr val="dk1"/>
              </a:buClr>
              <a:buSzPts val="8100"/>
              <a:buFont typeface="Calibri"/>
              <a:buNone/>
            </a:pPr>
            <a:r>
              <a:rPr lang="en-US" sz="5600" b="1">
                <a:latin typeface="Antonio"/>
                <a:ea typeface="Antonio"/>
                <a:cs typeface="Antonio"/>
                <a:sym typeface="Antonio"/>
              </a:rPr>
              <a:t>Los delitos de odio en el Código penal español</a:t>
            </a:r>
            <a:endParaRPr sz="5600">
              <a:latin typeface="Antonio"/>
              <a:ea typeface="Antonio"/>
              <a:cs typeface="Antonio"/>
              <a:sym typeface="Antonio"/>
            </a:endParaRPr>
          </a:p>
        </p:txBody>
      </p:sp>
      <p:sp>
        <p:nvSpPr>
          <p:cNvPr id="232" name="Google Shape;232;g3a1f08fdc61_0_768"/>
          <p:cNvSpPr txBox="1">
            <a:spLocks noGrp="1"/>
          </p:cNvSpPr>
          <p:nvPr>
            <p:ph type="body" idx="1"/>
          </p:nvPr>
        </p:nvSpPr>
        <p:spPr>
          <a:xfrm>
            <a:off x="914400" y="2400300"/>
            <a:ext cx="16459200" cy="6789000"/>
          </a:xfrm>
          <a:prstGeom prst="rect">
            <a:avLst/>
          </a:prstGeom>
          <a:noFill/>
          <a:ln>
            <a:noFill/>
          </a:ln>
        </p:spPr>
        <p:txBody>
          <a:bodyPr spcFirstLastPara="1" wrap="square" lIns="167625" tIns="83775" rIns="167625" bIns="83775" anchor="t" anchorCtr="0">
            <a:normAutofit/>
          </a:bodyPr>
          <a:lstStyle/>
          <a:p>
            <a:pPr marL="0" lvl="0" indent="0" algn="ctr" rtl="0">
              <a:lnSpc>
                <a:spcPct val="100000"/>
              </a:lnSpc>
              <a:spcBef>
                <a:spcPts val="0"/>
              </a:spcBef>
              <a:spcAft>
                <a:spcPts val="0"/>
              </a:spcAft>
              <a:buClr>
                <a:schemeClr val="dk1"/>
              </a:buClr>
              <a:buSzPts val="5900"/>
              <a:buNone/>
            </a:pPr>
            <a:endParaRPr b="1"/>
          </a:p>
          <a:p>
            <a:pPr marL="0" lvl="0" indent="0" algn="ctr" rtl="0">
              <a:lnSpc>
                <a:spcPct val="100000"/>
              </a:lnSpc>
              <a:spcBef>
                <a:spcPts val="1200"/>
              </a:spcBef>
              <a:spcAft>
                <a:spcPts val="0"/>
              </a:spcAft>
              <a:buClr>
                <a:schemeClr val="dk1"/>
              </a:buClr>
              <a:buSzPts val="5900"/>
              <a:buNone/>
            </a:pPr>
            <a:r>
              <a:rPr lang="en-US" sz="4400" b="1">
                <a:latin typeface="Questrial"/>
                <a:ea typeface="Questrial"/>
                <a:cs typeface="Questrial"/>
                <a:sym typeface="Questrial"/>
              </a:rPr>
              <a:t>¿Son los delitos de enaltecimiento del terrorismo y humillación a las víctimas un delito de odio?</a:t>
            </a:r>
            <a:endParaRPr sz="4400">
              <a:latin typeface="Questrial"/>
              <a:ea typeface="Questrial"/>
              <a:cs typeface="Questrial"/>
              <a:sym typeface="Questrial"/>
            </a:endParaRPr>
          </a:p>
          <a:p>
            <a:pPr marL="0" lvl="0" indent="0" algn="ctr" rtl="0">
              <a:lnSpc>
                <a:spcPct val="100000"/>
              </a:lnSpc>
              <a:spcBef>
                <a:spcPts val="1200"/>
              </a:spcBef>
              <a:spcAft>
                <a:spcPts val="0"/>
              </a:spcAft>
              <a:buClr>
                <a:schemeClr val="dk1"/>
              </a:buClr>
              <a:buSzPts val="5900"/>
              <a:buNone/>
            </a:pPr>
            <a:endParaRPr sz="4400" b="1">
              <a:latin typeface="Questrial"/>
              <a:ea typeface="Questrial"/>
              <a:cs typeface="Questrial"/>
              <a:sym typeface="Questrial"/>
            </a:endParaRPr>
          </a:p>
          <a:p>
            <a:pPr marL="0" lvl="0" indent="0" algn="ctr" rtl="0">
              <a:lnSpc>
                <a:spcPct val="100000"/>
              </a:lnSpc>
              <a:spcBef>
                <a:spcPts val="1200"/>
              </a:spcBef>
              <a:spcAft>
                <a:spcPts val="0"/>
              </a:spcAft>
              <a:buClr>
                <a:schemeClr val="dk1"/>
              </a:buClr>
              <a:buSzPts val="5900"/>
              <a:buNone/>
            </a:pPr>
            <a:endParaRPr sz="4400" b="1">
              <a:latin typeface="Questrial"/>
              <a:ea typeface="Questrial"/>
              <a:cs typeface="Questrial"/>
              <a:sym typeface="Questrial"/>
            </a:endParaRPr>
          </a:p>
          <a:p>
            <a:pPr marL="0" lvl="0" indent="0" algn="ctr" rtl="0">
              <a:lnSpc>
                <a:spcPct val="100000"/>
              </a:lnSpc>
              <a:spcBef>
                <a:spcPts val="1200"/>
              </a:spcBef>
              <a:spcAft>
                <a:spcPts val="0"/>
              </a:spcAft>
              <a:buClr>
                <a:schemeClr val="dk1"/>
              </a:buClr>
              <a:buSzPts val="5900"/>
              <a:buNone/>
            </a:pPr>
            <a:r>
              <a:rPr lang="en-US" sz="4400" b="1">
                <a:latin typeface="Questrial"/>
                <a:ea typeface="Questrial"/>
                <a:cs typeface="Questrial"/>
                <a:sym typeface="Questrial"/>
              </a:rPr>
              <a:t> ¿Y el delito de ofensa a los sentimientos religiosos?</a:t>
            </a:r>
            <a:endParaRPr sz="4400">
              <a:latin typeface="Questrial"/>
              <a:ea typeface="Questrial"/>
              <a:cs typeface="Questrial"/>
              <a:sym typeface="Quest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a1f08fdc61_0_773"/>
          <p:cNvSpPr txBox="1">
            <a:spLocks noGrp="1"/>
          </p:cNvSpPr>
          <p:nvPr>
            <p:ph type="body" idx="1"/>
          </p:nvPr>
        </p:nvSpPr>
        <p:spPr>
          <a:xfrm>
            <a:off x="914398" y="789215"/>
            <a:ext cx="16503000" cy="9008100"/>
          </a:xfrm>
          <a:prstGeom prst="rect">
            <a:avLst/>
          </a:prstGeom>
          <a:noFill/>
          <a:ln>
            <a:noFill/>
          </a:ln>
        </p:spPr>
        <p:txBody>
          <a:bodyPr spcFirstLastPara="1" wrap="square" lIns="167625" tIns="83775" rIns="167625" bIns="83775" anchor="t" anchorCtr="0">
            <a:normAutofit/>
          </a:bodyPr>
          <a:lstStyle/>
          <a:p>
            <a:pPr marL="0" lvl="0" indent="0" algn="ctr" rtl="0">
              <a:lnSpc>
                <a:spcPct val="100000"/>
              </a:lnSpc>
              <a:spcBef>
                <a:spcPts val="0"/>
              </a:spcBef>
              <a:spcAft>
                <a:spcPts val="0"/>
              </a:spcAft>
              <a:buClr>
                <a:schemeClr val="dk1"/>
              </a:buClr>
              <a:buSzPts val="6600"/>
              <a:buNone/>
            </a:pPr>
            <a:r>
              <a:rPr lang="en-US" sz="6200" b="1">
                <a:latin typeface="Antonio"/>
                <a:ea typeface="Antonio"/>
                <a:cs typeface="Antonio"/>
                <a:sym typeface="Antonio"/>
              </a:rPr>
              <a:t>¿Todo discurso “odioso” es discurso del odio?</a:t>
            </a:r>
            <a:endParaRPr sz="2800">
              <a:latin typeface="Antonio"/>
              <a:ea typeface="Antonio"/>
              <a:cs typeface="Antonio"/>
              <a:sym typeface="Antonio"/>
            </a:endParaRPr>
          </a:p>
          <a:p>
            <a:pPr marL="0" lvl="0" indent="0" algn="ctr" rtl="0">
              <a:lnSpc>
                <a:spcPct val="100000"/>
              </a:lnSpc>
              <a:spcBef>
                <a:spcPts val="1200"/>
              </a:spcBef>
              <a:spcAft>
                <a:spcPts val="0"/>
              </a:spcAft>
              <a:buClr>
                <a:schemeClr val="dk1"/>
              </a:buClr>
              <a:buSzPts val="6600"/>
              <a:buNone/>
            </a:pPr>
            <a:endParaRPr sz="6600" b="1"/>
          </a:p>
          <a:p>
            <a:pPr marL="0" lvl="0" indent="0" algn="ctr" rtl="0">
              <a:lnSpc>
                <a:spcPct val="100000"/>
              </a:lnSpc>
              <a:spcBef>
                <a:spcPts val="1200"/>
              </a:spcBef>
              <a:spcAft>
                <a:spcPts val="0"/>
              </a:spcAft>
              <a:buClr>
                <a:schemeClr val="dk1"/>
              </a:buClr>
              <a:buSzPts val="6600"/>
              <a:buNone/>
            </a:pPr>
            <a:r>
              <a:rPr lang="en-US" sz="4900" b="1">
                <a:latin typeface="Questrial"/>
                <a:ea typeface="Questrial"/>
                <a:cs typeface="Questrial"/>
                <a:sym typeface="Questrial"/>
              </a:rPr>
              <a:t>Caso Madame Guillotine (STS 623/2016)</a:t>
            </a:r>
            <a:endParaRPr sz="1500">
              <a:latin typeface="Questrial"/>
              <a:ea typeface="Questrial"/>
              <a:cs typeface="Questrial"/>
              <a:sym typeface="Questrial"/>
            </a:endParaRPr>
          </a:p>
          <a:p>
            <a:pPr marL="0" lvl="0" indent="0" algn="l" rtl="0">
              <a:lnSpc>
                <a:spcPct val="100000"/>
              </a:lnSpc>
              <a:spcBef>
                <a:spcPts val="1100"/>
              </a:spcBef>
              <a:spcAft>
                <a:spcPts val="0"/>
              </a:spcAft>
              <a:buClr>
                <a:schemeClr val="dk1"/>
              </a:buClr>
              <a:buSzPts val="5900"/>
              <a:buNone/>
            </a:pPr>
            <a:endParaRPr>
              <a:latin typeface="Questrial"/>
              <a:ea typeface="Questrial"/>
              <a:cs typeface="Questrial"/>
              <a:sym typeface="Questrial"/>
            </a:endParaRPr>
          </a:p>
          <a:p>
            <a:pPr marL="0" lvl="0" indent="0" algn="l" rtl="0">
              <a:lnSpc>
                <a:spcPct val="100000"/>
              </a:lnSpc>
              <a:spcBef>
                <a:spcPts val="1100"/>
              </a:spcBef>
              <a:spcAft>
                <a:spcPts val="0"/>
              </a:spcAft>
              <a:buClr>
                <a:schemeClr val="dk1"/>
              </a:buClr>
              <a:buSzPts val="5900"/>
              <a:buNone/>
            </a:pPr>
            <a:r>
              <a:rPr lang="en-US">
                <a:latin typeface="Questrial"/>
                <a:ea typeface="Questrial"/>
                <a:cs typeface="Questrial"/>
                <a:sym typeface="Questrial"/>
              </a:rPr>
              <a:t>13/11/2013. Condesa . ¿Cómo monta XXXX a caballo? Con velcro. </a:t>
            </a:r>
            <a:endParaRPr>
              <a:latin typeface="Questrial"/>
              <a:ea typeface="Questrial"/>
              <a:cs typeface="Questrial"/>
              <a:sym typeface="Questrial"/>
            </a:endParaRPr>
          </a:p>
          <a:p>
            <a:pPr marL="0" lvl="0" indent="0" algn="l" rtl="0">
              <a:lnSpc>
                <a:spcPct val="100000"/>
              </a:lnSpc>
              <a:spcBef>
                <a:spcPts val="1100"/>
              </a:spcBef>
              <a:spcAft>
                <a:spcPts val="0"/>
              </a:spcAft>
              <a:buClr>
                <a:schemeClr val="dk1"/>
              </a:buClr>
              <a:buSzPts val="5900"/>
              <a:buNone/>
            </a:pPr>
            <a:r>
              <a:rPr lang="en-US">
                <a:latin typeface="Questrial"/>
                <a:ea typeface="Questrial"/>
                <a:cs typeface="Questrial"/>
                <a:sym typeface="Questrial"/>
              </a:rPr>
              <a:t>06/05/2013 Condesa ¿De qué tiene la frente morada XXXX? De llamar a las puertas</a:t>
            </a:r>
            <a:endParaRPr>
              <a:latin typeface="Questrial"/>
              <a:ea typeface="Questrial"/>
              <a:cs typeface="Questrial"/>
              <a:sym typeface="Questrial"/>
            </a:endParaRPr>
          </a:p>
          <a:p>
            <a:pPr marL="0" lvl="0" indent="0" algn="l" rtl="0">
              <a:lnSpc>
                <a:spcPct val="100000"/>
              </a:lnSpc>
              <a:spcBef>
                <a:spcPts val="1100"/>
              </a:spcBef>
              <a:spcAft>
                <a:spcPts val="0"/>
              </a:spcAft>
              <a:buClr>
                <a:schemeClr val="dk1"/>
              </a:buClr>
              <a:buSzPts val="5900"/>
              <a:buNone/>
            </a:pPr>
            <a:r>
              <a:rPr lang="en-US">
                <a:latin typeface="Questrial"/>
                <a:ea typeface="Questrial"/>
                <a:cs typeface="Questrial"/>
                <a:sym typeface="Questrial"/>
              </a:rPr>
              <a:t>14/05/2013 Condesa . "El humor negro mola, pero el summum son los de XXXX . Son la bomba".</a:t>
            </a:r>
            <a:endParaRPr>
              <a:latin typeface="Questrial"/>
              <a:ea typeface="Questrial"/>
              <a:cs typeface="Questrial"/>
              <a:sym typeface="Questrial"/>
            </a:endParaRPr>
          </a:p>
          <a:p>
            <a:pPr marL="0" lvl="0" indent="0" algn="ctr" rtl="0">
              <a:lnSpc>
                <a:spcPct val="100000"/>
              </a:lnSpc>
              <a:spcBef>
                <a:spcPts val="1200"/>
              </a:spcBef>
              <a:spcAft>
                <a:spcPts val="0"/>
              </a:spcAft>
              <a:buClr>
                <a:schemeClr val="dk1"/>
              </a:buClr>
              <a:buSzPts val="6600"/>
              <a:buNone/>
            </a:pPr>
            <a:endParaRPr sz="66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a1f08fdc61_0_777"/>
          <p:cNvSpPr txBox="1">
            <a:spLocks noGrp="1"/>
          </p:cNvSpPr>
          <p:nvPr>
            <p:ph type="title"/>
          </p:nvPr>
        </p:nvSpPr>
        <p:spPr>
          <a:xfrm>
            <a:off x="914400" y="584022"/>
            <a:ext cx="16459200" cy="1714500"/>
          </a:xfrm>
          <a:prstGeom prst="rect">
            <a:avLst/>
          </a:prstGeom>
          <a:noFill/>
          <a:ln>
            <a:noFill/>
          </a:ln>
        </p:spPr>
        <p:txBody>
          <a:bodyPr spcFirstLastPara="1" wrap="square" lIns="167625" tIns="83775" rIns="167625" bIns="83775" anchor="ctr" anchorCtr="0">
            <a:noAutofit/>
          </a:bodyPr>
          <a:lstStyle/>
          <a:p>
            <a:pPr marL="0" lvl="0" indent="0" algn="ctr" rtl="0">
              <a:lnSpc>
                <a:spcPct val="100000"/>
              </a:lnSpc>
              <a:spcBef>
                <a:spcPts val="0"/>
              </a:spcBef>
              <a:spcAft>
                <a:spcPts val="0"/>
              </a:spcAft>
              <a:buClr>
                <a:schemeClr val="dk1"/>
              </a:buClr>
              <a:buSzPts val="6600"/>
              <a:buFont typeface="Calibri"/>
              <a:buNone/>
            </a:pPr>
            <a:r>
              <a:rPr lang="en-US" sz="5900" b="1">
                <a:latin typeface="Antonio"/>
                <a:ea typeface="Antonio"/>
                <a:cs typeface="Antonio"/>
                <a:sym typeface="Antonio"/>
              </a:rPr>
              <a:t>Los delitos de odio en el Código penal español</a:t>
            </a:r>
            <a:endParaRPr sz="5900">
              <a:latin typeface="Antonio"/>
              <a:ea typeface="Antonio"/>
              <a:cs typeface="Antonio"/>
              <a:sym typeface="Antonio"/>
            </a:endParaRPr>
          </a:p>
        </p:txBody>
      </p:sp>
      <p:sp>
        <p:nvSpPr>
          <p:cNvPr id="244" name="Google Shape;244;g3a1f08fdc61_0_777"/>
          <p:cNvSpPr txBox="1">
            <a:spLocks noGrp="1"/>
          </p:cNvSpPr>
          <p:nvPr>
            <p:ph type="body" idx="1"/>
          </p:nvPr>
        </p:nvSpPr>
        <p:spPr>
          <a:xfrm>
            <a:off x="1242142" y="2953363"/>
            <a:ext cx="15620400" cy="6325800"/>
          </a:xfrm>
          <a:prstGeom prst="rect">
            <a:avLst/>
          </a:prstGeom>
          <a:noFill/>
          <a:ln>
            <a:noFill/>
          </a:ln>
        </p:spPr>
        <p:txBody>
          <a:bodyPr spcFirstLastPara="1" wrap="square" lIns="167625" tIns="83775" rIns="167625" bIns="83775" anchor="t" anchorCtr="0">
            <a:normAutofit fontScale="55000" lnSpcReduction="10000"/>
          </a:bodyPr>
          <a:lstStyle/>
          <a:p>
            <a:pPr marL="0" lvl="0" indent="0" algn="ctr" rtl="0">
              <a:lnSpc>
                <a:spcPct val="100000"/>
              </a:lnSpc>
              <a:spcBef>
                <a:spcPts val="0"/>
              </a:spcBef>
              <a:spcAft>
                <a:spcPts val="0"/>
              </a:spcAft>
              <a:buClr>
                <a:schemeClr val="dk1"/>
              </a:buClr>
              <a:buSzPct val="108085"/>
              <a:buNone/>
            </a:pPr>
            <a:r>
              <a:rPr lang="en-US" sz="6476" b="1">
                <a:latin typeface="Questrial"/>
                <a:ea typeface="Questrial"/>
                <a:cs typeface="Questrial"/>
                <a:sym typeface="Questrial"/>
              </a:rPr>
              <a:t>Doctrina del Tribunal Supremo</a:t>
            </a:r>
            <a:endParaRPr sz="2676">
              <a:latin typeface="Questrial"/>
              <a:ea typeface="Questrial"/>
              <a:cs typeface="Questrial"/>
              <a:sym typeface="Questrial"/>
            </a:endParaRPr>
          </a:p>
          <a:p>
            <a:pPr marL="0" lvl="0" indent="0" algn="ctr" rtl="0">
              <a:lnSpc>
                <a:spcPct val="100000"/>
              </a:lnSpc>
              <a:spcBef>
                <a:spcPts val="900"/>
              </a:spcBef>
              <a:spcAft>
                <a:spcPts val="0"/>
              </a:spcAft>
              <a:buClr>
                <a:schemeClr val="dk1"/>
              </a:buClr>
              <a:buSzPct val="108085"/>
              <a:buNone/>
            </a:pPr>
            <a:r>
              <a:rPr lang="en-US" sz="6476">
                <a:latin typeface="Questrial"/>
                <a:ea typeface="Questrial"/>
                <a:cs typeface="Questrial"/>
                <a:sym typeface="Questrial"/>
              </a:rPr>
              <a:t>(STS 623/2016)</a:t>
            </a:r>
            <a:endParaRPr sz="6476">
              <a:latin typeface="Questrial"/>
              <a:ea typeface="Questrial"/>
              <a:cs typeface="Questrial"/>
              <a:sym typeface="Questrial"/>
            </a:endParaRPr>
          </a:p>
          <a:p>
            <a:pPr marL="0" lvl="0" indent="0" algn="ctr" rtl="0">
              <a:lnSpc>
                <a:spcPct val="100000"/>
              </a:lnSpc>
              <a:spcBef>
                <a:spcPts val="900"/>
              </a:spcBef>
              <a:spcAft>
                <a:spcPts val="0"/>
              </a:spcAft>
              <a:buClr>
                <a:schemeClr val="dk1"/>
              </a:buClr>
              <a:buSzPct val="108085"/>
              <a:buNone/>
            </a:pPr>
            <a:endParaRPr sz="6476">
              <a:latin typeface="Questrial"/>
              <a:ea typeface="Questrial"/>
              <a:cs typeface="Questrial"/>
              <a:sym typeface="Questrial"/>
            </a:endParaRPr>
          </a:p>
          <a:p>
            <a:pPr marL="635000" lvl="0" indent="-581786" algn="just" rtl="0">
              <a:lnSpc>
                <a:spcPct val="100000"/>
              </a:lnSpc>
              <a:spcBef>
                <a:spcPts val="900"/>
              </a:spcBef>
              <a:spcAft>
                <a:spcPts val="0"/>
              </a:spcAft>
              <a:buClr>
                <a:schemeClr val="dk1"/>
              </a:buClr>
              <a:buSzPct val="100000"/>
              <a:buFont typeface="Questrial"/>
              <a:buChar char="•"/>
            </a:pPr>
            <a:r>
              <a:rPr lang="en-US" sz="6476">
                <a:latin typeface="Questrial"/>
                <a:ea typeface="Questrial"/>
                <a:cs typeface="Questrial"/>
                <a:sym typeface="Questrial"/>
              </a:rPr>
              <a:t>“El Derecho penal no puede prohibir el odio, no puede castigar al sujeto que odia” (como animadversión o resentimiento)</a:t>
            </a:r>
            <a:endParaRPr sz="2676">
              <a:latin typeface="Questrial"/>
              <a:ea typeface="Questrial"/>
              <a:cs typeface="Questrial"/>
              <a:sym typeface="Questrial"/>
            </a:endParaRPr>
          </a:p>
          <a:p>
            <a:pPr marL="635000" lvl="0" indent="-581786" algn="l" rtl="0">
              <a:lnSpc>
                <a:spcPct val="100000"/>
              </a:lnSpc>
              <a:spcBef>
                <a:spcPts val="900"/>
              </a:spcBef>
              <a:spcAft>
                <a:spcPts val="0"/>
              </a:spcAft>
              <a:buClr>
                <a:schemeClr val="dk1"/>
              </a:buClr>
              <a:buSzPct val="100000"/>
              <a:buFont typeface="Questrial"/>
              <a:buChar char="•"/>
            </a:pPr>
            <a:r>
              <a:rPr lang="en-US" sz="6476">
                <a:latin typeface="Questrial"/>
                <a:ea typeface="Questrial"/>
                <a:cs typeface="Questrial"/>
                <a:sym typeface="Questrial"/>
              </a:rPr>
              <a:t>Pero sí es legítimo que prohíba “el odio que incita a la comisión de delitos, el odio que siembra la semilla del enfrentamiento y que erosiona los valores esenciales de la convivencia”.</a:t>
            </a:r>
            <a:endParaRPr sz="2676">
              <a:latin typeface="Questrial"/>
              <a:ea typeface="Questrial"/>
              <a:cs typeface="Questrial"/>
              <a:sym typeface="Questrial"/>
            </a:endParaRPr>
          </a:p>
          <a:p>
            <a:pPr marL="635000" lvl="0" indent="-581786" algn="l" rtl="0">
              <a:lnSpc>
                <a:spcPct val="100000"/>
              </a:lnSpc>
              <a:spcBef>
                <a:spcPts val="900"/>
              </a:spcBef>
              <a:spcAft>
                <a:spcPts val="0"/>
              </a:spcAft>
              <a:buClr>
                <a:schemeClr val="dk1"/>
              </a:buClr>
              <a:buSzPct val="100000"/>
              <a:buFont typeface="Questrial"/>
              <a:buChar char="•"/>
            </a:pPr>
            <a:r>
              <a:rPr lang="en-US" sz="6476">
                <a:latin typeface="Questrial"/>
                <a:ea typeface="Questrial"/>
                <a:cs typeface="Questrial"/>
                <a:sym typeface="Questrial"/>
              </a:rPr>
              <a:t>El art. 578 CP son manifestaciones del “discurso del odio” porque “socavan la convivencia” y “atentan contra el sistema democrático”.</a:t>
            </a:r>
            <a:endParaRPr sz="2676">
              <a:latin typeface="Questrial"/>
              <a:ea typeface="Questrial"/>
              <a:cs typeface="Questrial"/>
              <a:sym typeface="Questrial"/>
            </a:endParaRPr>
          </a:p>
          <a:p>
            <a:pPr marL="0" lvl="0" indent="0" algn="ctr" rtl="0">
              <a:lnSpc>
                <a:spcPct val="100000"/>
              </a:lnSpc>
              <a:spcBef>
                <a:spcPts val="700"/>
              </a:spcBef>
              <a:spcAft>
                <a:spcPts val="0"/>
              </a:spcAft>
              <a:buClr>
                <a:schemeClr val="dk1"/>
              </a:buClr>
              <a:buSzPct val="184375"/>
              <a:buNone/>
            </a:pPr>
            <a:endParaRPr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3a1f08fdc61_0_801"/>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a:bodyPr>
          <a:lstStyle/>
          <a:p>
            <a:pPr marL="0" lvl="0" indent="0" algn="ctr" rtl="0">
              <a:lnSpc>
                <a:spcPct val="100000"/>
              </a:lnSpc>
              <a:spcBef>
                <a:spcPts val="0"/>
              </a:spcBef>
              <a:spcAft>
                <a:spcPts val="0"/>
              </a:spcAft>
              <a:buClr>
                <a:schemeClr val="dk1"/>
              </a:buClr>
              <a:buSzPts val="8100"/>
              <a:buFont typeface="Calibri"/>
              <a:buNone/>
            </a:pPr>
            <a:r>
              <a:rPr lang="en-US" sz="5300" b="1">
                <a:latin typeface="Antonio"/>
                <a:ea typeface="Antonio"/>
                <a:cs typeface="Antonio"/>
                <a:sym typeface="Antonio"/>
              </a:rPr>
              <a:t>Los delitos de odio en el Código penal español</a:t>
            </a:r>
            <a:endParaRPr sz="5300">
              <a:latin typeface="Antonio"/>
              <a:ea typeface="Antonio"/>
              <a:cs typeface="Antonio"/>
              <a:sym typeface="Antonio"/>
            </a:endParaRPr>
          </a:p>
        </p:txBody>
      </p:sp>
      <p:sp>
        <p:nvSpPr>
          <p:cNvPr id="251" name="Google Shape;251;g3a1f08fdc61_0_801"/>
          <p:cNvSpPr txBox="1">
            <a:spLocks noGrp="1"/>
          </p:cNvSpPr>
          <p:nvPr>
            <p:ph type="body" idx="1"/>
          </p:nvPr>
        </p:nvSpPr>
        <p:spPr>
          <a:xfrm>
            <a:off x="914400" y="2400300"/>
            <a:ext cx="16459200" cy="6789000"/>
          </a:xfrm>
          <a:prstGeom prst="rect">
            <a:avLst/>
          </a:prstGeom>
          <a:noFill/>
          <a:ln>
            <a:noFill/>
          </a:ln>
        </p:spPr>
        <p:txBody>
          <a:bodyPr spcFirstLastPara="1" wrap="square" lIns="167625" tIns="83775" rIns="167625" bIns="83775" anchor="t" anchorCtr="0">
            <a:normAutofit/>
          </a:bodyPr>
          <a:lstStyle/>
          <a:p>
            <a:pPr marL="0" lvl="0" indent="0" algn="ctr" rtl="0">
              <a:lnSpc>
                <a:spcPct val="100000"/>
              </a:lnSpc>
              <a:spcBef>
                <a:spcPts val="0"/>
              </a:spcBef>
              <a:spcAft>
                <a:spcPts val="0"/>
              </a:spcAft>
              <a:buClr>
                <a:schemeClr val="dk1"/>
              </a:buClr>
              <a:buSzPts val="5900"/>
              <a:buNone/>
            </a:pPr>
            <a:r>
              <a:rPr lang="en-US" b="1">
                <a:latin typeface="Questrial"/>
                <a:ea typeface="Questrial"/>
                <a:cs typeface="Questrial"/>
                <a:sym typeface="Questrial"/>
              </a:rPr>
              <a:t>Doctrina del Tribunal Constitucional</a:t>
            </a:r>
            <a:endParaRPr>
              <a:latin typeface="Questrial"/>
              <a:ea typeface="Questrial"/>
              <a:cs typeface="Questrial"/>
              <a:sym typeface="Questrial"/>
            </a:endParaRPr>
          </a:p>
          <a:p>
            <a:pPr marL="0" lvl="0" indent="0" algn="ctr" rtl="0">
              <a:lnSpc>
                <a:spcPct val="100000"/>
              </a:lnSpc>
              <a:spcBef>
                <a:spcPts val="1000"/>
              </a:spcBef>
              <a:spcAft>
                <a:spcPts val="0"/>
              </a:spcAft>
              <a:buClr>
                <a:schemeClr val="dk1"/>
              </a:buClr>
              <a:buSzPts val="5900"/>
              <a:buNone/>
            </a:pPr>
            <a:r>
              <a:rPr lang="en-US" b="1">
                <a:latin typeface="Questrial"/>
                <a:ea typeface="Questrial"/>
                <a:cs typeface="Questrial"/>
                <a:sym typeface="Questrial"/>
              </a:rPr>
              <a:t>STC 112/2016</a:t>
            </a:r>
            <a:endParaRPr>
              <a:latin typeface="Questrial"/>
              <a:ea typeface="Questrial"/>
              <a:cs typeface="Questrial"/>
              <a:sym typeface="Questrial"/>
            </a:endParaRPr>
          </a:p>
          <a:p>
            <a:pPr marL="0" lvl="0" indent="0" algn="ctr" rtl="0">
              <a:lnSpc>
                <a:spcPct val="100000"/>
              </a:lnSpc>
              <a:spcBef>
                <a:spcPts val="1000"/>
              </a:spcBef>
              <a:spcAft>
                <a:spcPts val="0"/>
              </a:spcAft>
              <a:buClr>
                <a:schemeClr val="dk1"/>
              </a:buClr>
              <a:buSzPts val="5900"/>
              <a:buNone/>
            </a:pPr>
            <a:endParaRPr>
              <a:latin typeface="Questrial"/>
              <a:ea typeface="Questrial"/>
              <a:cs typeface="Questrial"/>
              <a:sym typeface="Questrial"/>
            </a:endParaRPr>
          </a:p>
          <a:p>
            <a:pPr marL="0" lvl="0" indent="0" algn="just" rtl="0">
              <a:lnSpc>
                <a:spcPct val="100000"/>
              </a:lnSpc>
              <a:spcBef>
                <a:spcPts val="1000"/>
              </a:spcBef>
              <a:spcAft>
                <a:spcPts val="0"/>
              </a:spcAft>
              <a:buClr>
                <a:schemeClr val="dk1"/>
              </a:buClr>
              <a:buSzPts val="5900"/>
              <a:buNone/>
            </a:pPr>
            <a:r>
              <a:rPr lang="en-US">
                <a:latin typeface="Questrial"/>
                <a:ea typeface="Questrial"/>
                <a:cs typeface="Questrial"/>
                <a:sym typeface="Questrial"/>
              </a:rPr>
              <a:t>“…las manifestaciones más toscas del denominado ‘discurso del odio’ son las que se proyectan sobre las condiciones étnicas, religiosas, culturales o sexuales de las personas. Pero lo cierto es que el discurso fóbico ofrece también otras vertientes, siendo una de ellas, indudablemente, la que </a:t>
            </a:r>
            <a:r>
              <a:rPr lang="en-US" u="sng">
                <a:latin typeface="Questrial"/>
                <a:ea typeface="Questrial"/>
                <a:cs typeface="Questrial"/>
                <a:sym typeface="Questrial"/>
              </a:rPr>
              <a:t>persigue fomentar el rechazo y la exclusión de la vida política, y aun la eliminación física, de quienes no comparten el ideario de los intolerantes</a:t>
            </a:r>
            <a:r>
              <a:rPr lang="en-US">
                <a:latin typeface="Questrial"/>
                <a:ea typeface="Questrial"/>
                <a:cs typeface="Questrial"/>
                <a:sym typeface="Questrial"/>
              </a:rPr>
              <a:t>”.</a:t>
            </a:r>
            <a:endParaRPr>
              <a:latin typeface="Questrial"/>
              <a:ea typeface="Questrial"/>
              <a:cs typeface="Questrial"/>
              <a:sym typeface="Questrial"/>
            </a:endParaRPr>
          </a:p>
          <a:p>
            <a:pPr marL="0" lvl="0" indent="0" algn="l" rtl="0">
              <a:lnSpc>
                <a:spcPct val="100000"/>
              </a:lnSpc>
              <a:spcBef>
                <a:spcPts val="1000"/>
              </a:spcBef>
              <a:spcAft>
                <a:spcPts val="0"/>
              </a:spcAft>
              <a:buClr>
                <a:schemeClr val="dk1"/>
              </a:buClr>
              <a:buSzPts val="5900"/>
              <a:buNone/>
            </a:pPr>
            <a:endParaRPr>
              <a:latin typeface="Questrial"/>
              <a:ea typeface="Questrial"/>
              <a:cs typeface="Questrial"/>
              <a:sym typeface="Questrial"/>
            </a:endParaRPr>
          </a:p>
          <a:p>
            <a:pPr marL="0" lvl="0" indent="0" algn="l" rtl="0">
              <a:lnSpc>
                <a:spcPct val="100000"/>
              </a:lnSpc>
              <a:spcBef>
                <a:spcPts val="1000"/>
              </a:spcBef>
              <a:spcAft>
                <a:spcPts val="0"/>
              </a:spcAft>
              <a:buClr>
                <a:schemeClr val="dk1"/>
              </a:buClr>
              <a:buSzPts val="59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g3a1f08fdc61_0_797"/>
          <p:cNvPicPr preferRelativeResize="0"/>
          <p:nvPr/>
        </p:nvPicPr>
        <p:blipFill rotWithShape="1">
          <a:blip r:embed="rId3">
            <a:alphaModFix/>
          </a:blip>
          <a:srcRect l="-3200" r="3199"/>
          <a:stretch/>
        </p:blipFill>
        <p:spPr>
          <a:xfrm>
            <a:off x="2375575" y="1222075"/>
            <a:ext cx="13068300" cy="7524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3a1f08fdc61_0_792"/>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a:bodyPr>
          <a:lstStyle/>
          <a:p>
            <a:pPr marL="0" lvl="0" indent="0" algn="ctr" rtl="0">
              <a:lnSpc>
                <a:spcPct val="100000"/>
              </a:lnSpc>
              <a:spcBef>
                <a:spcPts val="0"/>
              </a:spcBef>
              <a:spcAft>
                <a:spcPts val="0"/>
              </a:spcAft>
              <a:buClr>
                <a:schemeClr val="dk1"/>
              </a:buClr>
              <a:buSzPts val="8100"/>
              <a:buFont typeface="Calibri"/>
              <a:buNone/>
            </a:pPr>
            <a:r>
              <a:rPr lang="en-US" sz="5800" b="1">
                <a:latin typeface="Antonio"/>
                <a:ea typeface="Antonio"/>
                <a:cs typeface="Antonio"/>
                <a:sym typeface="Antonio"/>
              </a:rPr>
              <a:t>Los delitos de odio en el Código penal español</a:t>
            </a:r>
            <a:endParaRPr sz="5800">
              <a:latin typeface="Antonio"/>
              <a:ea typeface="Antonio"/>
              <a:cs typeface="Antonio"/>
              <a:sym typeface="Antonio"/>
            </a:endParaRPr>
          </a:p>
        </p:txBody>
      </p:sp>
      <p:sp>
        <p:nvSpPr>
          <p:cNvPr id="262" name="Google Shape;262;g3a1f08fdc61_0_792"/>
          <p:cNvSpPr txBox="1">
            <a:spLocks noGrp="1"/>
          </p:cNvSpPr>
          <p:nvPr>
            <p:ph type="body" idx="1"/>
          </p:nvPr>
        </p:nvSpPr>
        <p:spPr>
          <a:xfrm>
            <a:off x="914400" y="2400300"/>
            <a:ext cx="16459200" cy="6789000"/>
          </a:xfrm>
          <a:prstGeom prst="rect">
            <a:avLst/>
          </a:prstGeom>
          <a:noFill/>
          <a:ln>
            <a:noFill/>
          </a:ln>
        </p:spPr>
        <p:txBody>
          <a:bodyPr spcFirstLastPara="1" wrap="square" lIns="167625" tIns="83775" rIns="167625" bIns="83775" anchor="t" anchorCtr="0">
            <a:normAutofit/>
          </a:bodyPr>
          <a:lstStyle/>
          <a:p>
            <a:pPr marL="0" lvl="0" indent="0" algn="ctr" rtl="0">
              <a:lnSpc>
                <a:spcPct val="100000"/>
              </a:lnSpc>
              <a:spcBef>
                <a:spcPts val="0"/>
              </a:spcBef>
              <a:spcAft>
                <a:spcPts val="0"/>
              </a:spcAft>
              <a:buClr>
                <a:schemeClr val="dk1"/>
              </a:buClr>
              <a:buSzPts val="5900"/>
              <a:buNone/>
            </a:pPr>
            <a:r>
              <a:rPr lang="en-US" b="1">
                <a:latin typeface="Questrial"/>
                <a:ea typeface="Questrial"/>
                <a:cs typeface="Questrial"/>
                <a:sym typeface="Questrial"/>
              </a:rPr>
              <a:t>Caso delito contra los sentimientos religiosos. </a:t>
            </a:r>
            <a:endParaRPr>
              <a:latin typeface="Questrial"/>
              <a:ea typeface="Questrial"/>
              <a:cs typeface="Questrial"/>
              <a:sym typeface="Questrial"/>
            </a:endParaRPr>
          </a:p>
          <a:p>
            <a:pPr marL="0" lvl="0" indent="0" algn="ctr" rtl="0">
              <a:lnSpc>
                <a:spcPct val="100000"/>
              </a:lnSpc>
              <a:spcBef>
                <a:spcPts val="1000"/>
              </a:spcBef>
              <a:spcAft>
                <a:spcPts val="0"/>
              </a:spcAft>
              <a:buClr>
                <a:schemeClr val="dk1"/>
              </a:buClr>
              <a:buSzPts val="5900"/>
              <a:buNone/>
            </a:pPr>
            <a:r>
              <a:rPr lang="en-US" b="1">
                <a:latin typeface="Questrial"/>
                <a:ea typeface="Questrial"/>
                <a:cs typeface="Questrial"/>
                <a:sym typeface="Questrial"/>
              </a:rPr>
              <a:t>Art 525.1 CP.</a:t>
            </a:r>
            <a:endParaRPr>
              <a:latin typeface="Questrial"/>
              <a:ea typeface="Questrial"/>
              <a:cs typeface="Questrial"/>
              <a:sym typeface="Questrial"/>
            </a:endParaRPr>
          </a:p>
          <a:p>
            <a:pPr marL="635000" lvl="0" indent="-692150" algn="l" rtl="0">
              <a:lnSpc>
                <a:spcPct val="100000"/>
              </a:lnSpc>
              <a:spcBef>
                <a:spcPts val="1000"/>
              </a:spcBef>
              <a:spcAft>
                <a:spcPts val="0"/>
              </a:spcAft>
              <a:buClr>
                <a:schemeClr val="dk1"/>
              </a:buClr>
              <a:buSzPts val="5900"/>
              <a:buFont typeface="Questrial"/>
              <a:buChar char="•"/>
            </a:pPr>
            <a:r>
              <a:rPr lang="en-US">
                <a:latin typeface="Questrial"/>
                <a:ea typeface="Questrial"/>
                <a:cs typeface="Questrial"/>
                <a:sym typeface="Questrial"/>
              </a:rPr>
              <a:t>Tendencia al alza en los últimos años (Drag Queen Gran Canaria, procesión del “Coño insumiso”, Caso Rita Maestre…)</a:t>
            </a:r>
            <a:endParaRPr>
              <a:latin typeface="Questrial"/>
              <a:ea typeface="Questrial"/>
              <a:cs typeface="Questrial"/>
              <a:sym typeface="Questrial"/>
            </a:endParaRPr>
          </a:p>
          <a:p>
            <a:pPr marL="635000" lvl="0" indent="-692150" algn="l" rtl="0">
              <a:lnSpc>
                <a:spcPct val="100000"/>
              </a:lnSpc>
              <a:spcBef>
                <a:spcPts val="1000"/>
              </a:spcBef>
              <a:spcAft>
                <a:spcPts val="0"/>
              </a:spcAft>
              <a:buClr>
                <a:schemeClr val="dk1"/>
              </a:buClr>
              <a:buSzPts val="5900"/>
              <a:buFont typeface="Questrial"/>
              <a:buChar char="•"/>
            </a:pPr>
            <a:r>
              <a:rPr lang="en-US">
                <a:latin typeface="Questrial"/>
                <a:ea typeface="Questrial"/>
                <a:cs typeface="Questrial"/>
                <a:sym typeface="Questrial"/>
              </a:rPr>
              <a:t>Bien jurídico protegido: sentimientos religiosos como manifestación de la libertad de conciencia (incluido el ateísmo). </a:t>
            </a:r>
            <a:endParaRPr>
              <a:latin typeface="Questrial"/>
              <a:ea typeface="Questrial"/>
              <a:cs typeface="Questrial"/>
              <a:sym typeface="Questrial"/>
            </a:endParaRPr>
          </a:p>
          <a:p>
            <a:pPr marL="635000" lvl="0" indent="-692150" algn="l" rtl="0">
              <a:lnSpc>
                <a:spcPct val="100000"/>
              </a:lnSpc>
              <a:spcBef>
                <a:spcPts val="1000"/>
              </a:spcBef>
              <a:spcAft>
                <a:spcPts val="0"/>
              </a:spcAft>
              <a:buClr>
                <a:schemeClr val="dk1"/>
              </a:buClr>
              <a:buSzPts val="5900"/>
              <a:buFont typeface="Questrial"/>
              <a:buChar char="•"/>
            </a:pPr>
            <a:r>
              <a:rPr lang="en-US">
                <a:latin typeface="Questrial"/>
                <a:ea typeface="Questrial"/>
                <a:cs typeface="Questrial"/>
                <a:sym typeface="Questrial"/>
              </a:rPr>
              <a:t>Solo cuando la religión se asocia a estereotipos negativos que marginan a sus creyentes, será necesaria una tutela adicional (delitos de odio). Islamofobia. </a:t>
            </a:r>
            <a:endParaRPr>
              <a:latin typeface="Questrial"/>
              <a:ea typeface="Questrial"/>
              <a:cs typeface="Questrial"/>
              <a:sym typeface="Questrial"/>
            </a:endParaRPr>
          </a:p>
          <a:p>
            <a:pPr marL="0" lvl="0" indent="0" algn="l" rtl="0">
              <a:lnSpc>
                <a:spcPct val="100000"/>
              </a:lnSpc>
              <a:spcBef>
                <a:spcPts val="1000"/>
              </a:spcBef>
              <a:spcAft>
                <a:spcPts val="0"/>
              </a:spcAft>
              <a:buClr>
                <a:schemeClr val="dk1"/>
              </a:buClr>
              <a:buSzPts val="59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3a1f08fdc61_0_807"/>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a:bodyPr>
          <a:lstStyle/>
          <a:p>
            <a:pPr marL="0" lvl="0" indent="0" algn="ctr" rtl="0">
              <a:lnSpc>
                <a:spcPct val="100000"/>
              </a:lnSpc>
              <a:spcBef>
                <a:spcPts val="0"/>
              </a:spcBef>
              <a:spcAft>
                <a:spcPts val="0"/>
              </a:spcAft>
              <a:buClr>
                <a:schemeClr val="dk1"/>
              </a:buClr>
              <a:buSzPts val="8100"/>
              <a:buFont typeface="Calibri"/>
              <a:buNone/>
            </a:pPr>
            <a:r>
              <a:rPr lang="en-US" sz="5000" b="1">
                <a:latin typeface="Antonio"/>
                <a:ea typeface="Antonio"/>
                <a:cs typeface="Antonio"/>
                <a:sym typeface="Antonio"/>
              </a:rPr>
              <a:t>Los delitos de odio en el Código penal español</a:t>
            </a:r>
            <a:endParaRPr sz="5000">
              <a:latin typeface="Antonio"/>
              <a:ea typeface="Antonio"/>
              <a:cs typeface="Antonio"/>
              <a:sym typeface="Antonio"/>
            </a:endParaRPr>
          </a:p>
        </p:txBody>
      </p:sp>
      <p:sp>
        <p:nvSpPr>
          <p:cNvPr id="268" name="Google Shape;268;g3a1f08fdc61_0_807"/>
          <p:cNvSpPr txBox="1">
            <a:spLocks noGrp="1"/>
          </p:cNvSpPr>
          <p:nvPr>
            <p:ph type="body" idx="1"/>
          </p:nvPr>
        </p:nvSpPr>
        <p:spPr>
          <a:xfrm>
            <a:off x="914400" y="2400300"/>
            <a:ext cx="16459200" cy="6789000"/>
          </a:xfrm>
          <a:prstGeom prst="rect">
            <a:avLst/>
          </a:prstGeom>
          <a:noFill/>
          <a:ln>
            <a:noFill/>
          </a:ln>
        </p:spPr>
        <p:txBody>
          <a:bodyPr spcFirstLastPara="1" wrap="square" lIns="167625" tIns="83775" rIns="167625" bIns="83775" anchor="t" anchorCtr="0">
            <a:normAutofit/>
          </a:bodyPr>
          <a:lstStyle/>
          <a:p>
            <a:pPr marL="0" lvl="0" indent="0" algn="ctr" rtl="0">
              <a:lnSpc>
                <a:spcPct val="100000"/>
              </a:lnSpc>
              <a:spcBef>
                <a:spcPts val="0"/>
              </a:spcBef>
              <a:spcAft>
                <a:spcPts val="0"/>
              </a:spcAft>
              <a:buClr>
                <a:schemeClr val="dk1"/>
              </a:buClr>
              <a:buSzPts val="5900"/>
              <a:buNone/>
            </a:pPr>
            <a:r>
              <a:rPr lang="en-US" sz="3800" b="1">
                <a:latin typeface="Questrial"/>
                <a:ea typeface="Questrial"/>
                <a:cs typeface="Questrial"/>
                <a:sym typeface="Questrial"/>
              </a:rPr>
              <a:t>Consecuencias de la postura del TS y del TC</a:t>
            </a:r>
            <a:endParaRPr sz="3800">
              <a:latin typeface="Questrial"/>
              <a:ea typeface="Questrial"/>
              <a:cs typeface="Questrial"/>
              <a:sym typeface="Questrial"/>
            </a:endParaRPr>
          </a:p>
          <a:p>
            <a:pPr marL="0" lvl="0" indent="0" algn="ctr" rtl="0">
              <a:lnSpc>
                <a:spcPct val="100000"/>
              </a:lnSpc>
              <a:spcBef>
                <a:spcPts val="1200"/>
              </a:spcBef>
              <a:spcAft>
                <a:spcPts val="0"/>
              </a:spcAft>
              <a:buClr>
                <a:schemeClr val="dk1"/>
              </a:buClr>
              <a:buSzPts val="5900"/>
              <a:buNone/>
            </a:pPr>
            <a:endParaRPr sz="3800" b="1">
              <a:latin typeface="Questrial"/>
              <a:ea typeface="Questrial"/>
              <a:cs typeface="Questrial"/>
              <a:sym typeface="Questrial"/>
            </a:endParaRPr>
          </a:p>
          <a:p>
            <a:pPr marL="635000" lvl="0" indent="-679450" algn="l" rtl="0">
              <a:lnSpc>
                <a:spcPct val="100000"/>
              </a:lnSpc>
              <a:spcBef>
                <a:spcPts val="1200"/>
              </a:spcBef>
              <a:spcAft>
                <a:spcPts val="0"/>
              </a:spcAft>
              <a:buClr>
                <a:schemeClr val="dk1"/>
              </a:buClr>
              <a:buSzPts val="6500"/>
              <a:buFont typeface="Questrial"/>
              <a:buChar char="•"/>
            </a:pPr>
            <a:r>
              <a:rPr lang="en-US" sz="3800">
                <a:latin typeface="Questrial"/>
                <a:ea typeface="Questrial"/>
                <a:cs typeface="Questrial"/>
                <a:sym typeface="Questrial"/>
              </a:rPr>
              <a:t>Incluye cualquier manifestación de la intolerancia jurídicamente desaprobada, con independencia de a quién vaya dirigida.</a:t>
            </a:r>
            <a:endParaRPr sz="3800">
              <a:latin typeface="Questrial"/>
              <a:ea typeface="Questrial"/>
              <a:cs typeface="Questrial"/>
              <a:sym typeface="Questrial"/>
            </a:endParaRPr>
          </a:p>
          <a:p>
            <a:pPr marL="635000" lvl="0" indent="-679450" algn="l" rtl="0">
              <a:lnSpc>
                <a:spcPct val="100000"/>
              </a:lnSpc>
              <a:spcBef>
                <a:spcPts val="1200"/>
              </a:spcBef>
              <a:spcAft>
                <a:spcPts val="0"/>
              </a:spcAft>
              <a:buClr>
                <a:schemeClr val="dk1"/>
              </a:buClr>
              <a:buSzPts val="6500"/>
              <a:buFont typeface="Questrial"/>
              <a:buChar char="•"/>
            </a:pPr>
            <a:r>
              <a:rPr lang="en-US" sz="3800">
                <a:latin typeface="Questrial"/>
                <a:ea typeface="Questrial"/>
                <a:cs typeface="Questrial"/>
                <a:sym typeface="Questrial"/>
              </a:rPr>
              <a:t>Desplaza el bien jurídico a la paz pública.</a:t>
            </a:r>
            <a:endParaRPr sz="3800">
              <a:latin typeface="Questrial"/>
              <a:ea typeface="Questrial"/>
              <a:cs typeface="Questrial"/>
              <a:sym typeface="Questrial"/>
            </a:endParaRPr>
          </a:p>
          <a:p>
            <a:pPr marL="635000" lvl="0" indent="-679450" algn="l" rtl="0">
              <a:lnSpc>
                <a:spcPct val="100000"/>
              </a:lnSpc>
              <a:spcBef>
                <a:spcPts val="1200"/>
              </a:spcBef>
              <a:spcAft>
                <a:spcPts val="0"/>
              </a:spcAft>
              <a:buClr>
                <a:schemeClr val="dk1"/>
              </a:buClr>
              <a:buSzPts val="6500"/>
              <a:buFont typeface="Questrial"/>
              <a:buChar char="•"/>
            </a:pPr>
            <a:r>
              <a:rPr lang="en-US" sz="3800">
                <a:latin typeface="Questrial"/>
                <a:ea typeface="Questrial"/>
                <a:cs typeface="Questrial"/>
                <a:sym typeface="Questrial"/>
              </a:rPr>
              <a:t>Desaparece el componente discriminatorio.</a:t>
            </a:r>
            <a:endParaRPr sz="3800">
              <a:latin typeface="Questrial"/>
              <a:ea typeface="Questrial"/>
              <a:cs typeface="Questrial"/>
              <a:sym typeface="Quest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3a1f08fdc61_0_812"/>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a:bodyPr>
          <a:lstStyle/>
          <a:p>
            <a:pPr marL="0" lvl="0" indent="0" algn="ctr" rtl="0">
              <a:lnSpc>
                <a:spcPct val="100000"/>
              </a:lnSpc>
              <a:spcBef>
                <a:spcPts val="0"/>
              </a:spcBef>
              <a:spcAft>
                <a:spcPts val="0"/>
              </a:spcAft>
              <a:buClr>
                <a:schemeClr val="dk1"/>
              </a:buClr>
              <a:buSzPts val="8100"/>
              <a:buFont typeface="Calibri"/>
              <a:buNone/>
            </a:pPr>
            <a:r>
              <a:rPr lang="en-US" sz="5000" b="1">
                <a:latin typeface="Antonio"/>
                <a:ea typeface="Antonio"/>
                <a:cs typeface="Antonio"/>
                <a:sym typeface="Antonio"/>
              </a:rPr>
              <a:t>Los delitos de odio en el Código penal español</a:t>
            </a:r>
            <a:endParaRPr sz="5000">
              <a:latin typeface="Antonio"/>
              <a:ea typeface="Antonio"/>
              <a:cs typeface="Antonio"/>
              <a:sym typeface="Antonio"/>
            </a:endParaRPr>
          </a:p>
        </p:txBody>
      </p:sp>
      <p:sp>
        <p:nvSpPr>
          <p:cNvPr id="274" name="Google Shape;274;g3a1f08fdc61_0_812"/>
          <p:cNvSpPr txBox="1">
            <a:spLocks noGrp="1"/>
          </p:cNvSpPr>
          <p:nvPr>
            <p:ph type="body" idx="1"/>
          </p:nvPr>
        </p:nvSpPr>
        <p:spPr>
          <a:xfrm>
            <a:off x="914400" y="2400300"/>
            <a:ext cx="16459200" cy="6789000"/>
          </a:xfrm>
          <a:prstGeom prst="rect">
            <a:avLst/>
          </a:prstGeom>
          <a:noFill/>
          <a:ln>
            <a:noFill/>
          </a:ln>
        </p:spPr>
        <p:txBody>
          <a:bodyPr spcFirstLastPara="1" wrap="square" lIns="167625" tIns="83775" rIns="167625" bIns="83775" anchor="t" anchorCtr="0">
            <a:normAutofit/>
          </a:bodyPr>
          <a:lstStyle/>
          <a:p>
            <a:pPr marL="0" lvl="0" indent="0" algn="l" rtl="0">
              <a:lnSpc>
                <a:spcPct val="100000"/>
              </a:lnSpc>
              <a:spcBef>
                <a:spcPts val="0"/>
              </a:spcBef>
              <a:spcAft>
                <a:spcPts val="0"/>
              </a:spcAft>
              <a:buClr>
                <a:schemeClr val="dk1"/>
              </a:buClr>
              <a:buSzPts val="5900"/>
              <a:buNone/>
            </a:pPr>
            <a:r>
              <a:rPr lang="en-US" sz="3600">
                <a:latin typeface="Questrial"/>
                <a:ea typeface="Questrial"/>
                <a:cs typeface="Questrial"/>
                <a:sym typeface="Questrial"/>
              </a:rPr>
              <a:t>Partiendo del concepto de delito de odio: No son delitos de odio. Son discursos odiosos pero No discurso de odio.</a:t>
            </a:r>
            <a:endParaRPr sz="3600">
              <a:latin typeface="Questrial"/>
              <a:ea typeface="Questrial"/>
              <a:cs typeface="Questrial"/>
              <a:sym typeface="Questrial"/>
            </a:endParaRPr>
          </a:p>
          <a:p>
            <a:pPr marL="0" lvl="0" indent="0" algn="l" rtl="0">
              <a:lnSpc>
                <a:spcPct val="100000"/>
              </a:lnSpc>
              <a:spcBef>
                <a:spcPts val="1100"/>
              </a:spcBef>
              <a:spcAft>
                <a:spcPts val="0"/>
              </a:spcAft>
              <a:buClr>
                <a:schemeClr val="dk1"/>
              </a:buClr>
              <a:buSzPts val="5900"/>
              <a:buNone/>
            </a:pPr>
            <a:endParaRPr sz="3600" b="1">
              <a:latin typeface="Questrial"/>
              <a:ea typeface="Questrial"/>
              <a:cs typeface="Questrial"/>
              <a:sym typeface="Questrial"/>
            </a:endParaRPr>
          </a:p>
          <a:p>
            <a:pPr marL="0" lvl="0" indent="0" algn="l" rtl="0">
              <a:lnSpc>
                <a:spcPct val="100000"/>
              </a:lnSpc>
              <a:spcBef>
                <a:spcPts val="1100"/>
              </a:spcBef>
              <a:spcAft>
                <a:spcPts val="0"/>
              </a:spcAft>
              <a:buClr>
                <a:schemeClr val="dk1"/>
              </a:buClr>
              <a:buSzPts val="5900"/>
              <a:buNone/>
            </a:pPr>
            <a:r>
              <a:rPr lang="en-US" sz="3600" b="1">
                <a:latin typeface="Questrial"/>
                <a:ea typeface="Questrial"/>
                <a:cs typeface="Questrial"/>
                <a:sym typeface="Questrial"/>
              </a:rPr>
              <a:t>Argumentos</a:t>
            </a:r>
            <a:endParaRPr sz="3600">
              <a:latin typeface="Questrial"/>
              <a:ea typeface="Questrial"/>
              <a:cs typeface="Questrial"/>
              <a:sym typeface="Questrial"/>
            </a:endParaRPr>
          </a:p>
          <a:p>
            <a:pPr marL="635000" lvl="0" indent="-692150" algn="l" rtl="0">
              <a:lnSpc>
                <a:spcPct val="100000"/>
              </a:lnSpc>
              <a:spcBef>
                <a:spcPts val="1100"/>
              </a:spcBef>
              <a:spcAft>
                <a:spcPts val="0"/>
              </a:spcAft>
              <a:buClr>
                <a:schemeClr val="dk1"/>
              </a:buClr>
              <a:buSzPts val="6300"/>
              <a:buFont typeface="Questrial"/>
              <a:buChar char="-"/>
            </a:pPr>
            <a:r>
              <a:rPr lang="en-US" sz="3600">
                <a:latin typeface="Questrial"/>
                <a:ea typeface="Questrial"/>
                <a:cs typeface="Questrial"/>
                <a:sym typeface="Questrial"/>
              </a:rPr>
              <a:t>No está previsto en el tipo penal un componente discriminatorio que define a estos delitos.</a:t>
            </a:r>
            <a:endParaRPr sz="3600">
              <a:latin typeface="Questrial"/>
              <a:ea typeface="Questrial"/>
              <a:cs typeface="Questrial"/>
              <a:sym typeface="Questrial"/>
            </a:endParaRPr>
          </a:p>
          <a:p>
            <a:pPr marL="635000" lvl="0" indent="-692150" algn="l" rtl="0">
              <a:lnSpc>
                <a:spcPct val="100000"/>
              </a:lnSpc>
              <a:spcBef>
                <a:spcPts val="1100"/>
              </a:spcBef>
              <a:spcAft>
                <a:spcPts val="0"/>
              </a:spcAft>
              <a:buClr>
                <a:schemeClr val="dk1"/>
              </a:buClr>
              <a:buSzPts val="6300"/>
              <a:buFont typeface="Questrial"/>
              <a:buChar char="-"/>
            </a:pPr>
            <a:r>
              <a:rPr lang="en-US" sz="3600">
                <a:latin typeface="Questrial"/>
                <a:ea typeface="Questrial"/>
                <a:cs typeface="Questrial"/>
                <a:sym typeface="Questrial"/>
              </a:rPr>
              <a:t>Ni las víctimas del terrorismo ni las confesiones religiosas son colectivos marginados. </a:t>
            </a:r>
            <a:endParaRPr sz="3600">
              <a:latin typeface="Questrial"/>
              <a:ea typeface="Questrial"/>
              <a:cs typeface="Questrial"/>
              <a:sym typeface="Quest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3a1f08fdc61_0_817"/>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a:bodyPr>
          <a:lstStyle/>
          <a:p>
            <a:pPr marL="0" lvl="0" indent="0" algn="ctr" rtl="0">
              <a:lnSpc>
                <a:spcPct val="100000"/>
              </a:lnSpc>
              <a:spcBef>
                <a:spcPts val="0"/>
              </a:spcBef>
              <a:spcAft>
                <a:spcPts val="0"/>
              </a:spcAft>
              <a:buClr>
                <a:schemeClr val="dk1"/>
              </a:buClr>
              <a:buSzPts val="8100"/>
              <a:buFont typeface="Calibri"/>
              <a:buNone/>
            </a:pPr>
            <a:r>
              <a:rPr lang="en-US" sz="4900" b="1">
                <a:latin typeface="Antonio"/>
                <a:ea typeface="Antonio"/>
                <a:cs typeface="Antonio"/>
                <a:sym typeface="Antonio"/>
              </a:rPr>
              <a:t>Límites a la persecución de los delitos de odio</a:t>
            </a:r>
            <a:endParaRPr sz="4900">
              <a:latin typeface="Antonio"/>
              <a:ea typeface="Antonio"/>
              <a:cs typeface="Antonio"/>
              <a:sym typeface="Antonio"/>
            </a:endParaRPr>
          </a:p>
        </p:txBody>
      </p:sp>
      <p:sp>
        <p:nvSpPr>
          <p:cNvPr id="280" name="Google Shape;280;g3a1f08fdc61_0_817"/>
          <p:cNvSpPr txBox="1">
            <a:spLocks noGrp="1"/>
          </p:cNvSpPr>
          <p:nvPr>
            <p:ph type="body" idx="1"/>
          </p:nvPr>
        </p:nvSpPr>
        <p:spPr>
          <a:xfrm>
            <a:off x="914400" y="2400300"/>
            <a:ext cx="16459200" cy="6789000"/>
          </a:xfrm>
          <a:prstGeom prst="rect">
            <a:avLst/>
          </a:prstGeom>
          <a:noFill/>
          <a:ln>
            <a:noFill/>
          </a:ln>
        </p:spPr>
        <p:txBody>
          <a:bodyPr spcFirstLastPara="1" wrap="square" lIns="167625" tIns="83775" rIns="167625" bIns="83775" anchor="t" anchorCtr="0">
            <a:normAutofit/>
          </a:bodyPr>
          <a:lstStyle/>
          <a:p>
            <a:pPr marL="635000" lvl="0" indent="-692150" algn="l" rtl="0">
              <a:lnSpc>
                <a:spcPct val="100000"/>
              </a:lnSpc>
              <a:spcBef>
                <a:spcPts val="0"/>
              </a:spcBef>
              <a:spcAft>
                <a:spcPts val="0"/>
              </a:spcAft>
              <a:buClr>
                <a:schemeClr val="dk1"/>
              </a:buClr>
              <a:buSzPts val="5900"/>
              <a:buFont typeface="Questrial"/>
              <a:buChar char="•"/>
            </a:pPr>
            <a:r>
              <a:rPr lang="en-US" b="1">
                <a:latin typeface="Questrial"/>
                <a:ea typeface="Questrial"/>
                <a:cs typeface="Questrial"/>
                <a:sym typeface="Questrial"/>
              </a:rPr>
              <a:t>Recomendación nº 15 de la ECRI</a:t>
            </a:r>
            <a:endParaRPr>
              <a:latin typeface="Questrial"/>
              <a:ea typeface="Questrial"/>
              <a:cs typeface="Questrial"/>
              <a:sym typeface="Questrial"/>
            </a:endParaRPr>
          </a:p>
          <a:p>
            <a:pPr marL="0" lvl="0" indent="0" algn="just" rtl="0">
              <a:lnSpc>
                <a:spcPct val="100000"/>
              </a:lnSpc>
              <a:spcBef>
                <a:spcPts val="1000"/>
              </a:spcBef>
              <a:spcAft>
                <a:spcPts val="0"/>
              </a:spcAft>
              <a:buClr>
                <a:schemeClr val="dk1"/>
              </a:buClr>
              <a:buSzPts val="5900"/>
              <a:buNone/>
            </a:pPr>
            <a:r>
              <a:rPr lang="en-US">
                <a:latin typeface="Questrial"/>
                <a:ea typeface="Questrial"/>
                <a:cs typeface="Questrial"/>
                <a:sym typeface="Questrial"/>
              </a:rPr>
              <a:t>“Los Estados parte deben asegurarse de que la persecución penal de estos actos delictivos no se emplee para reprimir las críticas a las políticas oficiales, la oposición política o las creencias religiosas”</a:t>
            </a:r>
            <a:endParaRPr>
              <a:latin typeface="Questrial"/>
              <a:ea typeface="Questrial"/>
              <a:cs typeface="Questrial"/>
              <a:sym typeface="Questrial"/>
            </a:endParaRPr>
          </a:p>
          <a:p>
            <a:pPr marL="635000" lvl="0" indent="-692150" algn="l" rtl="0">
              <a:lnSpc>
                <a:spcPct val="100000"/>
              </a:lnSpc>
              <a:spcBef>
                <a:spcPts val="1000"/>
              </a:spcBef>
              <a:spcAft>
                <a:spcPts val="0"/>
              </a:spcAft>
              <a:buClr>
                <a:schemeClr val="dk1"/>
              </a:buClr>
              <a:buSzPts val="5900"/>
              <a:buFont typeface="Questrial"/>
              <a:buChar char="•"/>
            </a:pPr>
            <a:r>
              <a:rPr lang="en-US" b="1">
                <a:latin typeface="Questrial"/>
                <a:ea typeface="Questrial"/>
                <a:cs typeface="Questrial"/>
                <a:sym typeface="Questrial"/>
              </a:rPr>
              <a:t>Recomendación nº 35 Comité para la eliminación de la discriminación racial (2013).</a:t>
            </a:r>
            <a:endParaRPr>
              <a:latin typeface="Questrial"/>
              <a:ea typeface="Questrial"/>
              <a:cs typeface="Questrial"/>
              <a:sym typeface="Questrial"/>
            </a:endParaRPr>
          </a:p>
          <a:p>
            <a:pPr marL="0" lvl="0" indent="0" algn="just" rtl="0">
              <a:lnSpc>
                <a:spcPct val="100000"/>
              </a:lnSpc>
              <a:spcBef>
                <a:spcPts val="1000"/>
              </a:spcBef>
              <a:spcAft>
                <a:spcPts val="0"/>
              </a:spcAft>
              <a:buClr>
                <a:schemeClr val="dk1"/>
              </a:buClr>
              <a:buSzPts val="5900"/>
              <a:buNone/>
            </a:pPr>
            <a:r>
              <a:rPr lang="en-US">
                <a:latin typeface="Questrial"/>
                <a:ea typeface="Questrial"/>
                <a:cs typeface="Questrial"/>
                <a:sym typeface="Questrial"/>
              </a:rPr>
              <a:t>“Las medidas encaminadas a vigilar y combatir el discurso racista no debe emplearse como pretexto para restringir las expresiones de protesta contra la injusticia, ni las de descontento social o de oposición”.</a:t>
            </a:r>
            <a:endParaRPr>
              <a:latin typeface="Questrial"/>
              <a:ea typeface="Questrial"/>
              <a:cs typeface="Questrial"/>
              <a:sym typeface="Quest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3a1f08fdc61_0_897"/>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Autofit/>
          </a:bodyPr>
          <a:lstStyle/>
          <a:p>
            <a:pPr marL="0" lvl="0" indent="0" algn="ctr" rtl="0">
              <a:lnSpc>
                <a:spcPct val="100000"/>
              </a:lnSpc>
              <a:spcBef>
                <a:spcPts val="0"/>
              </a:spcBef>
              <a:spcAft>
                <a:spcPts val="0"/>
              </a:spcAft>
              <a:buClr>
                <a:schemeClr val="dk1"/>
              </a:buClr>
              <a:buSzPts val="5900"/>
              <a:buFont typeface="Calibri"/>
              <a:buNone/>
            </a:pPr>
            <a:r>
              <a:rPr lang="en-US" sz="4900" b="1">
                <a:latin typeface="Antonio"/>
                <a:ea typeface="Antonio"/>
                <a:cs typeface="Antonio"/>
                <a:sym typeface="Antonio"/>
              </a:rPr>
              <a:t>El discurso del odio: 510 1 a)   (Reforma LO 1/2015)</a:t>
            </a:r>
            <a:endParaRPr sz="3400">
              <a:latin typeface="Antonio"/>
              <a:ea typeface="Antonio"/>
              <a:cs typeface="Antonio"/>
              <a:sym typeface="Antonio"/>
            </a:endParaRPr>
          </a:p>
        </p:txBody>
      </p:sp>
      <p:graphicFrame>
        <p:nvGraphicFramePr>
          <p:cNvPr id="287" name="Google Shape;287;g3a1f08fdc61_0_897"/>
          <p:cNvGraphicFramePr/>
          <p:nvPr/>
        </p:nvGraphicFramePr>
        <p:xfrm>
          <a:off x="914398" y="2126457"/>
          <a:ext cx="3000000" cy="3000000"/>
        </p:xfrm>
        <a:graphic>
          <a:graphicData uri="http://schemas.openxmlformats.org/drawingml/2006/table">
            <a:tbl>
              <a:tblPr firstRow="1" bandRow="1">
                <a:noFill/>
                <a:tableStyleId>{42B86881-C5B6-469D-9A0E-A76942BF31BE}</a:tableStyleId>
              </a:tblPr>
              <a:tblGrid>
                <a:gridCol w="5568650">
                  <a:extLst>
                    <a:ext uri="{9D8B030D-6E8A-4147-A177-3AD203B41FA5}">
                      <a16:colId xmlns:a16="http://schemas.microsoft.com/office/drawing/2014/main" val="20000"/>
                    </a:ext>
                  </a:extLst>
                </a:gridCol>
                <a:gridCol w="5568650">
                  <a:extLst>
                    <a:ext uri="{9D8B030D-6E8A-4147-A177-3AD203B41FA5}">
                      <a16:colId xmlns:a16="http://schemas.microsoft.com/office/drawing/2014/main" val="20001"/>
                    </a:ext>
                  </a:extLst>
                </a:gridCol>
                <a:gridCol w="5568650">
                  <a:extLst>
                    <a:ext uri="{9D8B030D-6E8A-4147-A177-3AD203B41FA5}">
                      <a16:colId xmlns:a16="http://schemas.microsoft.com/office/drawing/2014/main" val="20002"/>
                    </a:ext>
                  </a:extLst>
                </a:gridCol>
              </a:tblGrid>
              <a:tr h="7030625">
                <a:tc>
                  <a:txBody>
                    <a:bodyPr/>
                    <a:lstStyle/>
                    <a:p>
                      <a:pPr marL="0" marR="0" lvl="0" indent="0" algn="l" rtl="0">
                        <a:lnSpc>
                          <a:spcPct val="100000"/>
                        </a:lnSpc>
                        <a:spcBef>
                          <a:spcPts val="0"/>
                        </a:spcBef>
                        <a:spcAft>
                          <a:spcPts val="0"/>
                        </a:spcAft>
                        <a:buClr>
                          <a:srgbClr val="000000"/>
                        </a:buClr>
                        <a:buSzPts val="2700"/>
                        <a:buFont typeface="Arial"/>
                        <a:buNone/>
                      </a:pPr>
                      <a:r>
                        <a:rPr lang="en-US" sz="2700" b="0" u="none" strike="noStrike" cap="none">
                          <a:solidFill>
                            <a:schemeClr val="dk1"/>
                          </a:solidFill>
                          <a:latin typeface="Questrial"/>
                          <a:ea typeface="Questrial"/>
                          <a:cs typeface="Questrial"/>
                          <a:sym typeface="Questrial"/>
                        </a:rPr>
                        <a:t>Fomentar, promover o incitar públicamente</a:t>
                      </a:r>
                      <a:endParaRPr sz="2100" u="none" strike="noStrike" cap="none">
                        <a:solidFill>
                          <a:schemeClr val="dk1"/>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2700"/>
                        <a:buFont typeface="Arial"/>
                        <a:buNone/>
                      </a:pPr>
                      <a:endParaRPr sz="2700" b="0" u="none" strike="noStrike" cap="none">
                        <a:solidFill>
                          <a:schemeClr val="dk1"/>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2700"/>
                        <a:buFont typeface="Arial"/>
                        <a:buNone/>
                      </a:pPr>
                      <a:r>
                        <a:rPr lang="en-US" sz="2700" b="0" u="none" strike="noStrike" cap="none">
                          <a:solidFill>
                            <a:schemeClr val="dk1"/>
                          </a:solidFill>
                          <a:latin typeface="Questrial"/>
                          <a:ea typeface="Questrial"/>
                          <a:cs typeface="Questrial"/>
                          <a:sym typeface="Questrial"/>
                        </a:rPr>
                        <a:t>(directa o indirectamente)</a:t>
                      </a:r>
                      <a:endParaRPr sz="2700" b="0" u="none" strike="noStrike" cap="none">
                        <a:solidFill>
                          <a:schemeClr val="dk1"/>
                        </a:solidFill>
                        <a:latin typeface="Questrial"/>
                        <a:ea typeface="Questrial"/>
                        <a:cs typeface="Questrial"/>
                        <a:sym typeface="Questrial"/>
                      </a:endParaRPr>
                    </a:p>
                  </a:txBody>
                  <a:tcPr marL="182900" marR="182900" marT="68600" marB="68600">
                    <a:solidFill>
                      <a:srgbClr val="D9EAD3"/>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en-US" sz="2700" b="0" u="none" strike="noStrike" cap="none">
                          <a:solidFill>
                            <a:schemeClr val="dk1"/>
                          </a:solidFill>
                          <a:latin typeface="Questrial"/>
                          <a:ea typeface="Questrial"/>
                          <a:cs typeface="Questrial"/>
                          <a:sym typeface="Questrial"/>
                        </a:rPr>
                        <a:t>…al odio, hostilidad, discriminación, violencia</a:t>
                      </a:r>
                      <a:endParaRPr sz="2700" b="0" u="none" strike="noStrike" cap="none">
                        <a:solidFill>
                          <a:schemeClr val="dk1"/>
                        </a:solidFill>
                        <a:latin typeface="Questrial"/>
                        <a:ea typeface="Questrial"/>
                        <a:cs typeface="Questrial"/>
                        <a:sym typeface="Questrial"/>
                      </a:endParaRPr>
                    </a:p>
                  </a:txBody>
                  <a:tcPr marL="182900" marR="182900" marT="68600" marB="68600">
                    <a:solidFill>
                      <a:srgbClr val="D9EAD3"/>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en-US" sz="2700" b="0" u="none" strike="noStrike" cap="none">
                          <a:solidFill>
                            <a:schemeClr val="dk1"/>
                          </a:solidFill>
                          <a:latin typeface="Questrial"/>
                          <a:ea typeface="Questrial"/>
                          <a:cs typeface="Questrial"/>
                          <a:sym typeface="Questrial"/>
                        </a:rPr>
                        <a:t>Contra un grupo o una personas por motivos de:</a:t>
                      </a:r>
                      <a:endParaRPr sz="2100" u="none" strike="noStrike" cap="none">
                        <a:solidFill>
                          <a:schemeClr val="dk1"/>
                        </a:solidFill>
                        <a:latin typeface="Questrial"/>
                        <a:ea typeface="Questrial"/>
                        <a:cs typeface="Questrial"/>
                        <a:sym typeface="Questrial"/>
                      </a:endParaRPr>
                    </a:p>
                    <a:p>
                      <a:pPr marL="431800" marR="0" lvl="0" indent="-425450" algn="l" rtl="0">
                        <a:lnSpc>
                          <a:spcPct val="100000"/>
                        </a:lnSpc>
                        <a:spcBef>
                          <a:spcPts val="0"/>
                        </a:spcBef>
                        <a:spcAft>
                          <a:spcPts val="0"/>
                        </a:spcAft>
                        <a:buClr>
                          <a:schemeClr val="dk1"/>
                        </a:buClr>
                        <a:buSzPts val="2700"/>
                        <a:buFont typeface="Questrial"/>
                        <a:buChar char="-"/>
                      </a:pPr>
                      <a:r>
                        <a:rPr lang="en-US" sz="2700" b="0" u="none" strike="noStrike" cap="none">
                          <a:solidFill>
                            <a:schemeClr val="dk1"/>
                          </a:solidFill>
                          <a:latin typeface="Questrial"/>
                          <a:ea typeface="Questrial"/>
                          <a:cs typeface="Questrial"/>
                          <a:sym typeface="Questrial"/>
                        </a:rPr>
                        <a:t>Racismo</a:t>
                      </a:r>
                      <a:endParaRPr sz="2100" u="none" strike="noStrike" cap="none">
                        <a:solidFill>
                          <a:schemeClr val="dk1"/>
                        </a:solidFill>
                        <a:latin typeface="Questrial"/>
                        <a:ea typeface="Questrial"/>
                        <a:cs typeface="Questrial"/>
                        <a:sym typeface="Questrial"/>
                      </a:endParaRPr>
                    </a:p>
                    <a:p>
                      <a:pPr marL="431800" marR="0" lvl="0" indent="-425450" algn="l" rtl="0">
                        <a:lnSpc>
                          <a:spcPct val="100000"/>
                        </a:lnSpc>
                        <a:spcBef>
                          <a:spcPts val="0"/>
                        </a:spcBef>
                        <a:spcAft>
                          <a:spcPts val="0"/>
                        </a:spcAft>
                        <a:buClr>
                          <a:schemeClr val="dk1"/>
                        </a:buClr>
                        <a:buSzPts val="2700"/>
                        <a:buFont typeface="Questrial"/>
                        <a:buChar char="-"/>
                      </a:pPr>
                      <a:r>
                        <a:rPr lang="en-US" sz="2700" b="0" u="none" strike="noStrike" cap="none">
                          <a:solidFill>
                            <a:schemeClr val="dk1"/>
                          </a:solidFill>
                          <a:latin typeface="Questrial"/>
                          <a:ea typeface="Questrial"/>
                          <a:cs typeface="Questrial"/>
                          <a:sym typeface="Questrial"/>
                        </a:rPr>
                        <a:t>Antisemita</a:t>
                      </a:r>
                      <a:endParaRPr sz="2100" u="none" strike="noStrike" cap="none">
                        <a:solidFill>
                          <a:schemeClr val="dk1"/>
                        </a:solidFill>
                        <a:latin typeface="Questrial"/>
                        <a:ea typeface="Questrial"/>
                        <a:cs typeface="Questrial"/>
                        <a:sym typeface="Questrial"/>
                      </a:endParaRPr>
                    </a:p>
                    <a:p>
                      <a:pPr marL="431800" marR="0" lvl="0" indent="-425450" algn="l" rtl="0">
                        <a:lnSpc>
                          <a:spcPct val="100000"/>
                        </a:lnSpc>
                        <a:spcBef>
                          <a:spcPts val="0"/>
                        </a:spcBef>
                        <a:spcAft>
                          <a:spcPts val="0"/>
                        </a:spcAft>
                        <a:buClr>
                          <a:schemeClr val="dk1"/>
                        </a:buClr>
                        <a:buSzPts val="2700"/>
                        <a:buFont typeface="Questrial"/>
                        <a:buChar char="-"/>
                      </a:pPr>
                      <a:r>
                        <a:rPr lang="en-US" sz="2700" b="0" u="none" strike="noStrike" cap="none">
                          <a:solidFill>
                            <a:schemeClr val="dk1"/>
                          </a:solidFill>
                          <a:latin typeface="Questrial"/>
                          <a:ea typeface="Questrial"/>
                          <a:cs typeface="Questrial"/>
                          <a:sym typeface="Questrial"/>
                        </a:rPr>
                        <a:t>Antigitano</a:t>
                      </a:r>
                      <a:endParaRPr sz="2700" b="0" u="none" strike="noStrike" cap="none">
                        <a:solidFill>
                          <a:schemeClr val="dk1"/>
                        </a:solidFill>
                        <a:latin typeface="Questrial"/>
                        <a:ea typeface="Questrial"/>
                        <a:cs typeface="Questrial"/>
                        <a:sym typeface="Questrial"/>
                      </a:endParaRPr>
                    </a:p>
                    <a:p>
                      <a:pPr marL="431800" marR="0" lvl="0" indent="-425450" algn="l" rtl="0">
                        <a:lnSpc>
                          <a:spcPct val="100000"/>
                        </a:lnSpc>
                        <a:spcBef>
                          <a:spcPts val="0"/>
                        </a:spcBef>
                        <a:spcAft>
                          <a:spcPts val="0"/>
                        </a:spcAft>
                        <a:buClr>
                          <a:schemeClr val="dk1"/>
                        </a:buClr>
                        <a:buSzPts val="2700"/>
                        <a:buFont typeface="Questrial"/>
                        <a:buChar char="-"/>
                      </a:pPr>
                      <a:r>
                        <a:rPr lang="en-US" sz="2700" b="0" u="none" strike="noStrike" cap="none">
                          <a:solidFill>
                            <a:schemeClr val="dk1"/>
                          </a:solidFill>
                          <a:latin typeface="Questrial"/>
                          <a:ea typeface="Questrial"/>
                          <a:cs typeface="Questrial"/>
                          <a:sym typeface="Questrial"/>
                        </a:rPr>
                        <a:t>Ideología</a:t>
                      </a:r>
                      <a:endParaRPr sz="2100" u="none" strike="noStrike" cap="none">
                        <a:solidFill>
                          <a:schemeClr val="dk1"/>
                        </a:solidFill>
                        <a:latin typeface="Questrial"/>
                        <a:ea typeface="Questrial"/>
                        <a:cs typeface="Questrial"/>
                        <a:sym typeface="Questrial"/>
                      </a:endParaRPr>
                    </a:p>
                    <a:p>
                      <a:pPr marL="431800" marR="0" lvl="0" indent="-425450" algn="l" rtl="0">
                        <a:lnSpc>
                          <a:spcPct val="100000"/>
                        </a:lnSpc>
                        <a:spcBef>
                          <a:spcPts val="0"/>
                        </a:spcBef>
                        <a:spcAft>
                          <a:spcPts val="0"/>
                        </a:spcAft>
                        <a:buClr>
                          <a:schemeClr val="dk1"/>
                        </a:buClr>
                        <a:buSzPts val="2700"/>
                        <a:buFont typeface="Questrial"/>
                        <a:buChar char="-"/>
                      </a:pPr>
                      <a:r>
                        <a:rPr lang="en-US" sz="2700" b="0" u="none" strike="noStrike" cap="none">
                          <a:solidFill>
                            <a:schemeClr val="dk1"/>
                          </a:solidFill>
                          <a:latin typeface="Questrial"/>
                          <a:ea typeface="Questrial"/>
                          <a:cs typeface="Questrial"/>
                          <a:sym typeface="Questrial"/>
                        </a:rPr>
                        <a:t>Religión o creencias</a:t>
                      </a:r>
                      <a:endParaRPr sz="2100" u="none" strike="noStrike" cap="none">
                        <a:solidFill>
                          <a:schemeClr val="dk1"/>
                        </a:solidFill>
                        <a:latin typeface="Questrial"/>
                        <a:ea typeface="Questrial"/>
                        <a:cs typeface="Questrial"/>
                        <a:sym typeface="Questrial"/>
                      </a:endParaRPr>
                    </a:p>
                    <a:p>
                      <a:pPr marL="431800" marR="0" lvl="0" indent="-425450" algn="l" rtl="0">
                        <a:lnSpc>
                          <a:spcPct val="100000"/>
                        </a:lnSpc>
                        <a:spcBef>
                          <a:spcPts val="0"/>
                        </a:spcBef>
                        <a:spcAft>
                          <a:spcPts val="0"/>
                        </a:spcAft>
                        <a:buClr>
                          <a:schemeClr val="dk1"/>
                        </a:buClr>
                        <a:buSzPts val="2700"/>
                        <a:buFont typeface="Questrial"/>
                        <a:buChar char="-"/>
                      </a:pPr>
                      <a:r>
                        <a:rPr lang="en-US" sz="2700" b="0" u="none" strike="noStrike" cap="none">
                          <a:solidFill>
                            <a:schemeClr val="dk1"/>
                          </a:solidFill>
                          <a:latin typeface="Questrial"/>
                          <a:ea typeface="Questrial"/>
                          <a:cs typeface="Questrial"/>
                          <a:sym typeface="Questrial"/>
                        </a:rPr>
                        <a:t>Situación familiar</a:t>
                      </a:r>
                      <a:endParaRPr sz="2100" u="none" strike="noStrike" cap="none">
                        <a:solidFill>
                          <a:schemeClr val="dk1"/>
                        </a:solidFill>
                        <a:latin typeface="Questrial"/>
                        <a:ea typeface="Questrial"/>
                        <a:cs typeface="Questrial"/>
                        <a:sym typeface="Questrial"/>
                      </a:endParaRPr>
                    </a:p>
                    <a:p>
                      <a:pPr marL="431800" marR="0" lvl="0" indent="-425450" algn="l" rtl="0">
                        <a:lnSpc>
                          <a:spcPct val="100000"/>
                        </a:lnSpc>
                        <a:spcBef>
                          <a:spcPts val="0"/>
                        </a:spcBef>
                        <a:spcAft>
                          <a:spcPts val="0"/>
                        </a:spcAft>
                        <a:buClr>
                          <a:schemeClr val="dk1"/>
                        </a:buClr>
                        <a:buSzPts val="2700"/>
                        <a:buFont typeface="Questrial"/>
                        <a:buChar char="-"/>
                      </a:pPr>
                      <a:r>
                        <a:rPr lang="en-US" sz="2700" b="0" u="none" strike="noStrike" cap="none">
                          <a:solidFill>
                            <a:schemeClr val="dk1"/>
                          </a:solidFill>
                          <a:latin typeface="Questrial"/>
                          <a:ea typeface="Questrial"/>
                          <a:cs typeface="Questrial"/>
                          <a:sym typeface="Questrial"/>
                        </a:rPr>
                        <a:t>Etnia, raza o nación</a:t>
                      </a:r>
                      <a:endParaRPr sz="2100" u="none" strike="noStrike" cap="none">
                        <a:solidFill>
                          <a:schemeClr val="dk1"/>
                        </a:solidFill>
                        <a:latin typeface="Questrial"/>
                        <a:ea typeface="Questrial"/>
                        <a:cs typeface="Questrial"/>
                        <a:sym typeface="Questrial"/>
                      </a:endParaRPr>
                    </a:p>
                    <a:p>
                      <a:pPr marL="431800" marR="0" lvl="0" indent="-425450" algn="l" rtl="0">
                        <a:lnSpc>
                          <a:spcPct val="100000"/>
                        </a:lnSpc>
                        <a:spcBef>
                          <a:spcPts val="0"/>
                        </a:spcBef>
                        <a:spcAft>
                          <a:spcPts val="0"/>
                        </a:spcAft>
                        <a:buClr>
                          <a:schemeClr val="dk1"/>
                        </a:buClr>
                        <a:buSzPts val="2700"/>
                        <a:buFont typeface="Questrial"/>
                        <a:buChar char="-"/>
                      </a:pPr>
                      <a:r>
                        <a:rPr lang="en-US" sz="2700" b="0" u="none" strike="noStrike" cap="none">
                          <a:solidFill>
                            <a:schemeClr val="dk1"/>
                          </a:solidFill>
                          <a:latin typeface="Questrial"/>
                          <a:ea typeface="Questrial"/>
                          <a:cs typeface="Questrial"/>
                          <a:sym typeface="Questrial"/>
                        </a:rPr>
                        <a:t>Origen nacional</a:t>
                      </a:r>
                      <a:endParaRPr sz="2100" u="none" strike="noStrike" cap="none">
                        <a:solidFill>
                          <a:schemeClr val="dk1"/>
                        </a:solidFill>
                        <a:latin typeface="Questrial"/>
                        <a:ea typeface="Questrial"/>
                        <a:cs typeface="Questrial"/>
                        <a:sym typeface="Questrial"/>
                      </a:endParaRPr>
                    </a:p>
                    <a:p>
                      <a:pPr marL="431800" marR="0" lvl="0" indent="-425450" algn="l" rtl="0">
                        <a:lnSpc>
                          <a:spcPct val="100000"/>
                        </a:lnSpc>
                        <a:spcBef>
                          <a:spcPts val="0"/>
                        </a:spcBef>
                        <a:spcAft>
                          <a:spcPts val="0"/>
                        </a:spcAft>
                        <a:buClr>
                          <a:schemeClr val="dk1"/>
                        </a:buClr>
                        <a:buSzPts val="2700"/>
                        <a:buFont typeface="Questrial"/>
                        <a:buChar char="-"/>
                      </a:pPr>
                      <a:r>
                        <a:rPr lang="en-US" sz="2700" b="0" u="none" strike="noStrike" cap="none">
                          <a:solidFill>
                            <a:schemeClr val="dk1"/>
                          </a:solidFill>
                          <a:latin typeface="Questrial"/>
                          <a:ea typeface="Questrial"/>
                          <a:cs typeface="Questrial"/>
                          <a:sym typeface="Questrial"/>
                        </a:rPr>
                        <a:t>Sexo o género</a:t>
                      </a:r>
                      <a:endParaRPr sz="2100" u="none" strike="noStrike" cap="none">
                        <a:solidFill>
                          <a:schemeClr val="dk1"/>
                        </a:solidFill>
                        <a:latin typeface="Questrial"/>
                        <a:ea typeface="Questrial"/>
                        <a:cs typeface="Questrial"/>
                        <a:sym typeface="Questrial"/>
                      </a:endParaRPr>
                    </a:p>
                    <a:p>
                      <a:pPr marL="431800" marR="0" lvl="0" indent="-425450" algn="l" rtl="0">
                        <a:lnSpc>
                          <a:spcPct val="100000"/>
                        </a:lnSpc>
                        <a:spcBef>
                          <a:spcPts val="0"/>
                        </a:spcBef>
                        <a:spcAft>
                          <a:spcPts val="0"/>
                        </a:spcAft>
                        <a:buClr>
                          <a:schemeClr val="dk1"/>
                        </a:buClr>
                        <a:buSzPts val="2700"/>
                        <a:buFont typeface="Questrial"/>
                        <a:buChar char="-"/>
                      </a:pPr>
                      <a:r>
                        <a:rPr lang="en-US" sz="2700" b="0" u="none" strike="noStrike" cap="none">
                          <a:solidFill>
                            <a:schemeClr val="dk1"/>
                          </a:solidFill>
                          <a:latin typeface="Questrial"/>
                          <a:ea typeface="Questrial"/>
                          <a:cs typeface="Questrial"/>
                          <a:sym typeface="Questrial"/>
                        </a:rPr>
                        <a:t>Orientación/ identidad sexual</a:t>
                      </a:r>
                      <a:endParaRPr sz="2100" u="none" strike="noStrike" cap="none">
                        <a:solidFill>
                          <a:schemeClr val="dk1"/>
                        </a:solidFill>
                        <a:latin typeface="Questrial"/>
                        <a:ea typeface="Questrial"/>
                        <a:cs typeface="Questrial"/>
                        <a:sym typeface="Questrial"/>
                      </a:endParaRPr>
                    </a:p>
                    <a:p>
                      <a:pPr marL="431800" marR="0" lvl="0" indent="-425450" algn="l" rtl="0">
                        <a:lnSpc>
                          <a:spcPct val="100000"/>
                        </a:lnSpc>
                        <a:spcBef>
                          <a:spcPts val="0"/>
                        </a:spcBef>
                        <a:spcAft>
                          <a:spcPts val="0"/>
                        </a:spcAft>
                        <a:buClr>
                          <a:schemeClr val="dk1"/>
                        </a:buClr>
                        <a:buSzPts val="2700"/>
                        <a:buFont typeface="Questrial"/>
                        <a:buChar char="-"/>
                      </a:pPr>
                      <a:r>
                        <a:rPr lang="en-US" sz="2700" b="0" u="none" strike="noStrike" cap="none">
                          <a:solidFill>
                            <a:schemeClr val="dk1"/>
                          </a:solidFill>
                          <a:latin typeface="Questrial"/>
                          <a:ea typeface="Questrial"/>
                          <a:cs typeface="Questrial"/>
                          <a:sym typeface="Questrial"/>
                        </a:rPr>
                        <a:t>Enfermedad</a:t>
                      </a:r>
                      <a:endParaRPr sz="2100" u="none" strike="noStrike" cap="none">
                        <a:solidFill>
                          <a:schemeClr val="dk1"/>
                        </a:solidFill>
                        <a:latin typeface="Questrial"/>
                        <a:ea typeface="Questrial"/>
                        <a:cs typeface="Questrial"/>
                        <a:sym typeface="Questrial"/>
                      </a:endParaRPr>
                    </a:p>
                    <a:p>
                      <a:pPr marL="431800" marR="0" lvl="0" indent="-425450" algn="l" rtl="0">
                        <a:lnSpc>
                          <a:spcPct val="100000"/>
                        </a:lnSpc>
                        <a:spcBef>
                          <a:spcPts val="0"/>
                        </a:spcBef>
                        <a:spcAft>
                          <a:spcPts val="0"/>
                        </a:spcAft>
                        <a:buClr>
                          <a:schemeClr val="dk1"/>
                        </a:buClr>
                        <a:buSzPts val="2700"/>
                        <a:buFont typeface="Questrial"/>
                        <a:buChar char="-"/>
                      </a:pPr>
                      <a:r>
                        <a:rPr lang="en-US" sz="2700" b="0" u="none" strike="noStrike" cap="none">
                          <a:solidFill>
                            <a:schemeClr val="dk1"/>
                          </a:solidFill>
                          <a:latin typeface="Questrial"/>
                          <a:ea typeface="Questrial"/>
                          <a:cs typeface="Questrial"/>
                          <a:sym typeface="Questrial"/>
                        </a:rPr>
                        <a:t>Discapacidad</a:t>
                      </a:r>
                      <a:endParaRPr sz="2100" u="none" strike="noStrike" cap="none">
                        <a:solidFill>
                          <a:schemeClr val="dk1"/>
                        </a:solidFill>
                        <a:latin typeface="Questrial"/>
                        <a:ea typeface="Questrial"/>
                        <a:cs typeface="Questrial"/>
                        <a:sym typeface="Questrial"/>
                      </a:endParaRPr>
                    </a:p>
                    <a:p>
                      <a:pPr marL="431800" marR="0" lvl="0" indent="-425450" algn="l" rtl="0">
                        <a:lnSpc>
                          <a:spcPct val="100000"/>
                        </a:lnSpc>
                        <a:spcBef>
                          <a:spcPts val="0"/>
                        </a:spcBef>
                        <a:spcAft>
                          <a:spcPts val="0"/>
                        </a:spcAft>
                        <a:buClr>
                          <a:schemeClr val="dk1"/>
                        </a:buClr>
                        <a:buSzPts val="2700"/>
                        <a:buFont typeface="Questrial"/>
                        <a:buChar char="-"/>
                      </a:pPr>
                      <a:r>
                        <a:rPr lang="en-US" sz="2700" b="0" u="none" strike="noStrike" cap="none">
                          <a:solidFill>
                            <a:schemeClr val="dk1"/>
                          </a:solidFill>
                          <a:latin typeface="Questrial"/>
                          <a:ea typeface="Questrial"/>
                          <a:cs typeface="Questrial"/>
                          <a:sym typeface="Questrial"/>
                        </a:rPr>
                        <a:t>Aporofobia</a:t>
                      </a:r>
                      <a:endParaRPr sz="2700" b="0" u="none" strike="noStrike" cap="none">
                        <a:solidFill>
                          <a:schemeClr val="dk1"/>
                        </a:solidFill>
                        <a:latin typeface="Questrial"/>
                        <a:ea typeface="Questrial"/>
                        <a:cs typeface="Questrial"/>
                        <a:sym typeface="Questrial"/>
                      </a:endParaRPr>
                    </a:p>
                  </a:txBody>
                  <a:tcPr marL="182900" marR="182900" marT="68600" marB="68600">
                    <a:solidFill>
                      <a:srgbClr val="D9EAD3"/>
                    </a:solidFill>
                  </a:tcPr>
                </a:tc>
                <a:extLst>
                  <a:ext uri="{0D108BD9-81ED-4DB2-BD59-A6C34878D82A}">
                    <a16:rowId xmlns:a16="http://schemas.microsoft.com/office/drawing/2014/main" val="10000"/>
                  </a:ext>
                </a:extLst>
              </a:tr>
              <a:tr h="487700">
                <a:tc gridSpan="3">
                  <a:txBody>
                    <a:bodyPr/>
                    <a:lstStyle/>
                    <a:p>
                      <a:pPr marL="0" marR="0" lvl="0" indent="0" algn="ctr" rtl="0">
                        <a:lnSpc>
                          <a:spcPct val="100000"/>
                        </a:lnSpc>
                        <a:spcBef>
                          <a:spcPts val="0"/>
                        </a:spcBef>
                        <a:spcAft>
                          <a:spcPts val="0"/>
                        </a:spcAft>
                        <a:buClr>
                          <a:srgbClr val="000000"/>
                        </a:buClr>
                        <a:buSzPts val="2700"/>
                        <a:buFont typeface="Arial"/>
                        <a:buNone/>
                      </a:pPr>
                      <a:r>
                        <a:rPr lang="en-US" sz="2700" b="1" u="none" strike="noStrike" cap="none">
                          <a:latin typeface="Questrial"/>
                          <a:ea typeface="Questrial"/>
                          <a:cs typeface="Questrial"/>
                          <a:sym typeface="Questrial"/>
                        </a:rPr>
                        <a:t>Pena de prisión de 1 a 4 años y multa de 6 a 12 meses</a:t>
                      </a:r>
                      <a:endParaRPr sz="2700" b="1" u="none" strike="noStrike" cap="none">
                        <a:latin typeface="Questrial"/>
                        <a:ea typeface="Questrial"/>
                        <a:cs typeface="Questrial"/>
                        <a:sym typeface="Questrial"/>
                      </a:endParaRPr>
                    </a:p>
                  </a:txBody>
                  <a:tcPr marL="182900" marR="182900" marT="68600" marB="68600"/>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p:nvPr/>
        </p:nvSpPr>
        <p:spPr>
          <a:xfrm>
            <a:off x="1317301" y="4231255"/>
            <a:ext cx="8967000" cy="923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000" b="1">
                <a:latin typeface="Antonio"/>
                <a:ea typeface="Antonio"/>
                <a:cs typeface="Antonio"/>
                <a:sym typeface="Antonio"/>
              </a:rPr>
              <a:t>Contenido del curso</a:t>
            </a:r>
            <a:endParaRPr/>
          </a:p>
        </p:txBody>
      </p:sp>
      <p:sp>
        <p:nvSpPr>
          <p:cNvPr id="115" name="Google Shape;115;p2"/>
          <p:cNvSpPr txBox="1"/>
          <p:nvPr/>
        </p:nvSpPr>
        <p:spPr>
          <a:xfrm>
            <a:off x="1028700" y="5534551"/>
            <a:ext cx="9255600" cy="3771900"/>
          </a:xfrm>
          <a:prstGeom prst="rect">
            <a:avLst/>
          </a:prstGeom>
          <a:noFill/>
          <a:ln>
            <a:noFill/>
          </a:ln>
        </p:spPr>
        <p:txBody>
          <a:bodyPr spcFirstLastPara="1" wrap="square" lIns="0" tIns="0" rIns="0" bIns="0" anchor="t" anchorCtr="0">
            <a:spAutoFit/>
          </a:bodyPr>
          <a:lstStyle/>
          <a:p>
            <a:pPr marL="652172" marR="0" lvl="1" indent="-326086" algn="l" rtl="0">
              <a:lnSpc>
                <a:spcPct val="140033"/>
              </a:lnSpc>
              <a:spcBef>
                <a:spcPts val="0"/>
              </a:spcBef>
              <a:spcAft>
                <a:spcPts val="0"/>
              </a:spcAft>
              <a:buClr>
                <a:srgbClr val="000000"/>
              </a:buClr>
              <a:buSzPts val="3020"/>
              <a:buFont typeface="Arial"/>
              <a:buChar char="•"/>
            </a:pPr>
            <a:r>
              <a:rPr lang="en-US" sz="3020">
                <a:latin typeface="Questrial"/>
                <a:ea typeface="Questrial"/>
                <a:cs typeface="Questrial"/>
                <a:sym typeface="Questrial"/>
              </a:rPr>
              <a:t>Conceptos de discurso de odio y delito de odio</a:t>
            </a:r>
            <a:endParaRPr/>
          </a:p>
          <a:p>
            <a:pPr marL="652172" marR="0" lvl="1" indent="-326086" algn="l" rtl="0">
              <a:lnSpc>
                <a:spcPct val="140033"/>
              </a:lnSpc>
              <a:spcBef>
                <a:spcPts val="0"/>
              </a:spcBef>
              <a:spcAft>
                <a:spcPts val="0"/>
              </a:spcAft>
              <a:buClr>
                <a:srgbClr val="000000"/>
              </a:buClr>
              <a:buSzPts val="3020"/>
              <a:buFont typeface="Arial"/>
              <a:buChar char="•"/>
            </a:pPr>
            <a:r>
              <a:rPr lang="en-US" sz="3020">
                <a:latin typeface="Questrial"/>
                <a:ea typeface="Questrial"/>
                <a:cs typeface="Questrial"/>
                <a:sym typeface="Questrial"/>
              </a:rPr>
              <a:t>Raíz histórica de los delitos de odio</a:t>
            </a:r>
            <a:endParaRPr/>
          </a:p>
          <a:p>
            <a:pPr marL="652172" marR="0" lvl="1" indent="-326086" algn="l" rtl="0">
              <a:lnSpc>
                <a:spcPct val="140033"/>
              </a:lnSpc>
              <a:spcBef>
                <a:spcPts val="0"/>
              </a:spcBef>
              <a:spcAft>
                <a:spcPts val="0"/>
              </a:spcAft>
              <a:buClr>
                <a:srgbClr val="000000"/>
              </a:buClr>
              <a:buSzPts val="3020"/>
              <a:buFont typeface="Arial"/>
              <a:buChar char="•"/>
            </a:pPr>
            <a:r>
              <a:rPr lang="en-US" sz="3020">
                <a:latin typeface="Questrial"/>
                <a:ea typeface="Questrial"/>
                <a:cs typeface="Questrial"/>
                <a:sym typeface="Questrial"/>
              </a:rPr>
              <a:t>Regulación en el Código penal</a:t>
            </a:r>
            <a:endParaRPr/>
          </a:p>
          <a:p>
            <a:pPr marL="652172" marR="0" lvl="1" indent="-326086" algn="l" rtl="0">
              <a:lnSpc>
                <a:spcPct val="140033"/>
              </a:lnSpc>
              <a:spcBef>
                <a:spcPts val="0"/>
              </a:spcBef>
              <a:spcAft>
                <a:spcPts val="0"/>
              </a:spcAft>
              <a:buClr>
                <a:srgbClr val="000000"/>
              </a:buClr>
              <a:buSzPts val="3020"/>
              <a:buFont typeface="Arial"/>
              <a:buChar char="•"/>
            </a:pPr>
            <a:r>
              <a:rPr lang="en-US" sz="3020">
                <a:latin typeface="Questrial"/>
                <a:ea typeface="Questrial"/>
                <a:cs typeface="Questrial"/>
                <a:sym typeface="Questrial"/>
              </a:rPr>
              <a:t>Distinción con otras figuras </a:t>
            </a:r>
            <a:endParaRPr/>
          </a:p>
          <a:p>
            <a:pPr marL="652172" marR="0" lvl="1" indent="-326086" algn="l" rtl="0">
              <a:lnSpc>
                <a:spcPct val="140033"/>
              </a:lnSpc>
              <a:spcBef>
                <a:spcPts val="0"/>
              </a:spcBef>
              <a:spcAft>
                <a:spcPts val="0"/>
              </a:spcAft>
              <a:buClr>
                <a:srgbClr val="000000"/>
              </a:buClr>
              <a:buSzPts val="3020"/>
              <a:buFont typeface="Arial"/>
              <a:buChar char="•"/>
            </a:pPr>
            <a:r>
              <a:rPr lang="en-US" sz="3020">
                <a:latin typeface="Questrial"/>
                <a:ea typeface="Questrial"/>
                <a:cs typeface="Questrial"/>
                <a:sym typeface="Questrial"/>
              </a:rPr>
              <a:t>Delito de discurso de odio y libertad de expresión</a:t>
            </a:r>
            <a:endParaRPr/>
          </a:p>
          <a:p>
            <a:pPr marL="914400" marR="0" lvl="0" indent="0" algn="l" rtl="0">
              <a:lnSpc>
                <a:spcPct val="140033"/>
              </a:lnSpc>
              <a:spcBef>
                <a:spcPts val="0"/>
              </a:spcBef>
              <a:spcAft>
                <a:spcPts val="0"/>
              </a:spcAft>
              <a:buNone/>
            </a:pPr>
            <a:endParaRPr/>
          </a:p>
          <a:p>
            <a:pPr marL="0" marR="0" lvl="0" indent="0" algn="l" rtl="0">
              <a:lnSpc>
                <a:spcPct val="140033"/>
              </a:lnSpc>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3a1f08fdc61_0_903"/>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a:bodyPr>
          <a:lstStyle/>
          <a:p>
            <a:pPr marL="0" lvl="0" indent="0" algn="ctr" rtl="0">
              <a:lnSpc>
                <a:spcPct val="100000"/>
              </a:lnSpc>
              <a:spcBef>
                <a:spcPts val="0"/>
              </a:spcBef>
              <a:spcAft>
                <a:spcPts val="0"/>
              </a:spcAft>
              <a:buClr>
                <a:schemeClr val="dk1"/>
              </a:buClr>
              <a:buSzPts val="8100"/>
              <a:buFont typeface="Calibri"/>
              <a:buNone/>
            </a:pPr>
            <a:r>
              <a:rPr lang="en-US" b="1">
                <a:latin typeface="Antonio"/>
                <a:ea typeface="Antonio"/>
                <a:cs typeface="Antonio"/>
                <a:sym typeface="Antonio"/>
              </a:rPr>
              <a:t>El discurso del odio: 510 1 a)</a:t>
            </a:r>
            <a:br>
              <a:rPr lang="en-US" b="1">
                <a:latin typeface="Antonio"/>
                <a:ea typeface="Antonio"/>
                <a:cs typeface="Antonio"/>
                <a:sym typeface="Antonio"/>
              </a:rPr>
            </a:br>
            <a:endParaRPr>
              <a:latin typeface="Antonio"/>
              <a:ea typeface="Antonio"/>
              <a:cs typeface="Antonio"/>
              <a:sym typeface="Antonio"/>
            </a:endParaRPr>
          </a:p>
        </p:txBody>
      </p:sp>
      <p:sp>
        <p:nvSpPr>
          <p:cNvPr id="293" name="Google Shape;293;g3a1f08fdc61_0_903"/>
          <p:cNvSpPr txBox="1">
            <a:spLocks noGrp="1"/>
          </p:cNvSpPr>
          <p:nvPr>
            <p:ph type="body" idx="1"/>
          </p:nvPr>
        </p:nvSpPr>
        <p:spPr>
          <a:xfrm>
            <a:off x="914400" y="2400300"/>
            <a:ext cx="16459200" cy="6789000"/>
          </a:xfrm>
          <a:prstGeom prst="rect">
            <a:avLst/>
          </a:prstGeom>
          <a:noFill/>
          <a:ln>
            <a:noFill/>
          </a:ln>
        </p:spPr>
        <p:txBody>
          <a:bodyPr spcFirstLastPara="1" wrap="square" lIns="167625" tIns="83775" rIns="167625" bIns="83775" anchor="t" anchorCtr="0">
            <a:normAutofit lnSpcReduction="20000"/>
          </a:bodyPr>
          <a:lstStyle/>
          <a:p>
            <a:pPr marL="0" lvl="0" indent="0" algn="ctr" rtl="0">
              <a:lnSpc>
                <a:spcPct val="100000"/>
              </a:lnSpc>
              <a:spcBef>
                <a:spcPts val="0"/>
              </a:spcBef>
              <a:spcAft>
                <a:spcPts val="0"/>
              </a:spcAft>
              <a:buClr>
                <a:schemeClr val="dk1"/>
              </a:buClr>
              <a:buSzPts val="5900"/>
              <a:buNone/>
            </a:pPr>
            <a:r>
              <a:rPr lang="en-US" sz="4100" b="1">
                <a:latin typeface="Antonio"/>
                <a:ea typeface="Antonio"/>
                <a:cs typeface="Antonio"/>
                <a:sym typeface="Antonio"/>
              </a:rPr>
              <a:t>Bien jurídico protegido</a:t>
            </a:r>
            <a:endParaRPr sz="4100">
              <a:latin typeface="Antonio"/>
              <a:ea typeface="Antonio"/>
              <a:cs typeface="Antonio"/>
              <a:sym typeface="Antonio"/>
            </a:endParaRPr>
          </a:p>
          <a:p>
            <a:pPr marL="0" lvl="0" indent="0" algn="l" rtl="0">
              <a:lnSpc>
                <a:spcPct val="100000"/>
              </a:lnSpc>
              <a:spcBef>
                <a:spcPts val="900"/>
              </a:spcBef>
              <a:spcAft>
                <a:spcPts val="0"/>
              </a:spcAft>
              <a:buClr>
                <a:schemeClr val="dk1"/>
              </a:buClr>
              <a:buSzPts val="4400"/>
              <a:buNone/>
            </a:pPr>
            <a:endParaRPr sz="3558">
              <a:latin typeface="Questrial"/>
              <a:ea typeface="Questrial"/>
              <a:cs typeface="Questrial"/>
              <a:sym typeface="Questrial"/>
            </a:endParaRPr>
          </a:p>
          <a:p>
            <a:pPr marL="0" lvl="0" indent="0" algn="l" rtl="0">
              <a:lnSpc>
                <a:spcPct val="100000"/>
              </a:lnSpc>
              <a:spcBef>
                <a:spcPts val="900"/>
              </a:spcBef>
              <a:spcAft>
                <a:spcPts val="0"/>
              </a:spcAft>
              <a:buClr>
                <a:schemeClr val="dk1"/>
              </a:buClr>
              <a:buSzPts val="4400"/>
              <a:buNone/>
            </a:pPr>
            <a:r>
              <a:rPr lang="en-US" sz="3558">
                <a:latin typeface="Questrial"/>
                <a:ea typeface="Questrial"/>
                <a:cs typeface="Questrial"/>
                <a:sym typeface="Questrial"/>
              </a:rPr>
              <a:t>Distintas posiciones doctrinales:</a:t>
            </a:r>
            <a:endParaRPr sz="2358">
              <a:latin typeface="Questrial"/>
              <a:ea typeface="Questrial"/>
              <a:cs typeface="Questrial"/>
              <a:sym typeface="Questrial"/>
            </a:endParaRPr>
          </a:p>
          <a:p>
            <a:pPr marL="635000" lvl="0" indent="-581534" algn="l" rtl="0">
              <a:lnSpc>
                <a:spcPct val="100000"/>
              </a:lnSpc>
              <a:spcBef>
                <a:spcPts val="900"/>
              </a:spcBef>
              <a:spcAft>
                <a:spcPts val="0"/>
              </a:spcAft>
              <a:buClr>
                <a:schemeClr val="dk1"/>
              </a:buClr>
              <a:buSzPts val="3558"/>
              <a:buChar char="•"/>
            </a:pPr>
            <a:r>
              <a:rPr lang="en-US" sz="3558" b="1">
                <a:latin typeface="Questrial"/>
                <a:ea typeface="Questrial"/>
                <a:cs typeface="Questrial"/>
                <a:sym typeface="Questrial"/>
              </a:rPr>
              <a:t>Bien jurídico individual</a:t>
            </a:r>
            <a:r>
              <a:rPr lang="en-US" sz="3558">
                <a:latin typeface="Questrial"/>
                <a:ea typeface="Questrial"/>
                <a:cs typeface="Questrial"/>
                <a:sym typeface="Questrial"/>
              </a:rPr>
              <a:t>: derecho a la igualdad (G. Portilla)</a:t>
            </a:r>
            <a:endParaRPr sz="2358">
              <a:latin typeface="Questrial"/>
              <a:ea typeface="Questrial"/>
              <a:cs typeface="Questrial"/>
              <a:sym typeface="Questrial"/>
            </a:endParaRPr>
          </a:p>
          <a:p>
            <a:pPr marL="635000" lvl="0" indent="-581534" algn="l" rtl="0">
              <a:lnSpc>
                <a:spcPct val="100000"/>
              </a:lnSpc>
              <a:spcBef>
                <a:spcPts val="900"/>
              </a:spcBef>
              <a:spcAft>
                <a:spcPts val="0"/>
              </a:spcAft>
              <a:buClr>
                <a:schemeClr val="dk1"/>
              </a:buClr>
              <a:buSzPts val="3558"/>
              <a:buChar char="•"/>
            </a:pPr>
            <a:r>
              <a:rPr lang="en-US" sz="3558" b="1">
                <a:latin typeface="Questrial"/>
                <a:ea typeface="Questrial"/>
                <a:cs typeface="Questrial"/>
                <a:sym typeface="Questrial"/>
              </a:rPr>
              <a:t>Bien jurídico colectivo</a:t>
            </a:r>
            <a:r>
              <a:rPr lang="en-US" sz="3558">
                <a:latin typeface="Questrial"/>
                <a:ea typeface="Questrial"/>
                <a:cs typeface="Questrial"/>
                <a:sym typeface="Questrial"/>
              </a:rPr>
              <a:t>:</a:t>
            </a:r>
            <a:endParaRPr sz="2358">
              <a:latin typeface="Questrial"/>
              <a:ea typeface="Questrial"/>
              <a:cs typeface="Questrial"/>
              <a:sym typeface="Questrial"/>
            </a:endParaRPr>
          </a:p>
          <a:p>
            <a:pPr marL="1358900" lvl="1" indent="-467234" algn="l" rtl="0">
              <a:lnSpc>
                <a:spcPct val="100000"/>
              </a:lnSpc>
              <a:spcBef>
                <a:spcPts val="900"/>
              </a:spcBef>
              <a:spcAft>
                <a:spcPts val="0"/>
              </a:spcAft>
              <a:buClr>
                <a:schemeClr val="dk1"/>
              </a:buClr>
              <a:buSzPts val="3558"/>
              <a:buFont typeface="Questrial"/>
              <a:buChar char="–"/>
            </a:pPr>
            <a:r>
              <a:rPr lang="en-US" sz="3558">
                <a:latin typeface="Questrial"/>
                <a:ea typeface="Questrial"/>
                <a:cs typeface="Questrial"/>
                <a:sym typeface="Questrial"/>
              </a:rPr>
              <a:t>Paz pública u orden público (“delito de clima”) (Alemania)</a:t>
            </a:r>
            <a:endParaRPr sz="1958">
              <a:latin typeface="Questrial"/>
              <a:ea typeface="Questrial"/>
              <a:cs typeface="Questrial"/>
              <a:sym typeface="Questrial"/>
            </a:endParaRPr>
          </a:p>
          <a:p>
            <a:pPr marL="1358900" lvl="1" indent="-467234" algn="l" rtl="0">
              <a:lnSpc>
                <a:spcPct val="100000"/>
              </a:lnSpc>
              <a:spcBef>
                <a:spcPts val="900"/>
              </a:spcBef>
              <a:spcAft>
                <a:spcPts val="0"/>
              </a:spcAft>
              <a:buClr>
                <a:schemeClr val="dk1"/>
              </a:buClr>
              <a:buSzPts val="3558"/>
              <a:buFont typeface="Questrial"/>
              <a:buChar char="–"/>
            </a:pPr>
            <a:r>
              <a:rPr lang="en-US" sz="3558">
                <a:latin typeface="Questrial"/>
                <a:ea typeface="Questrial"/>
                <a:cs typeface="Questrial"/>
                <a:sym typeface="Questrial"/>
              </a:rPr>
              <a:t>Las condiciones de seguridad existencial de los grupos protegidos (Landa Gorostiza)</a:t>
            </a:r>
            <a:endParaRPr sz="1958">
              <a:latin typeface="Questrial"/>
              <a:ea typeface="Questrial"/>
              <a:cs typeface="Questrial"/>
              <a:sym typeface="Questrial"/>
            </a:endParaRPr>
          </a:p>
          <a:p>
            <a:pPr marL="635000" lvl="0" indent="-581534" algn="l" rtl="0">
              <a:lnSpc>
                <a:spcPct val="100000"/>
              </a:lnSpc>
              <a:spcBef>
                <a:spcPts val="900"/>
              </a:spcBef>
              <a:spcAft>
                <a:spcPts val="0"/>
              </a:spcAft>
              <a:buClr>
                <a:schemeClr val="dk1"/>
              </a:buClr>
              <a:buSzPts val="3558"/>
              <a:buFont typeface="Arial"/>
              <a:buChar char="•"/>
            </a:pPr>
            <a:r>
              <a:rPr lang="en-US" sz="3558" b="1">
                <a:latin typeface="Questrial"/>
                <a:ea typeface="Questrial"/>
                <a:cs typeface="Questrial"/>
                <a:sym typeface="Questrial"/>
              </a:rPr>
              <a:t>Delito pluriofensivo </a:t>
            </a:r>
            <a:r>
              <a:rPr lang="en-US" sz="3558">
                <a:latin typeface="Questrial"/>
                <a:ea typeface="Questrial"/>
                <a:cs typeface="Questrial"/>
                <a:sym typeface="Questrial"/>
              </a:rPr>
              <a:t>( Laurenzo Copello):</a:t>
            </a:r>
            <a:endParaRPr sz="2358">
              <a:latin typeface="Questrial"/>
              <a:ea typeface="Questrial"/>
              <a:cs typeface="Questrial"/>
              <a:sym typeface="Questrial"/>
            </a:endParaRPr>
          </a:p>
          <a:p>
            <a:pPr marL="838200" lvl="1" indent="0" algn="l" rtl="0">
              <a:lnSpc>
                <a:spcPct val="100000"/>
              </a:lnSpc>
              <a:spcBef>
                <a:spcPts val="900"/>
              </a:spcBef>
              <a:spcAft>
                <a:spcPts val="0"/>
              </a:spcAft>
              <a:buClr>
                <a:schemeClr val="dk1"/>
              </a:buClr>
              <a:buSzPts val="4400"/>
              <a:buNone/>
            </a:pPr>
            <a:r>
              <a:rPr lang="en-US" sz="3558">
                <a:latin typeface="Questrial"/>
                <a:ea typeface="Questrial"/>
                <a:cs typeface="Questrial"/>
                <a:sym typeface="Questrial"/>
              </a:rPr>
              <a:t>- Bien jurídico individual: dignidad personal</a:t>
            </a:r>
            <a:endParaRPr sz="1958">
              <a:latin typeface="Questrial"/>
              <a:ea typeface="Questrial"/>
              <a:cs typeface="Questrial"/>
              <a:sym typeface="Questrial"/>
            </a:endParaRPr>
          </a:p>
          <a:p>
            <a:pPr marL="838200" lvl="1" indent="0" algn="l" rtl="0">
              <a:lnSpc>
                <a:spcPct val="100000"/>
              </a:lnSpc>
              <a:spcBef>
                <a:spcPts val="900"/>
              </a:spcBef>
              <a:spcAft>
                <a:spcPts val="0"/>
              </a:spcAft>
              <a:buClr>
                <a:schemeClr val="dk1"/>
              </a:buClr>
              <a:buSzPts val="4400"/>
              <a:buNone/>
            </a:pPr>
            <a:r>
              <a:rPr lang="en-US" sz="3558">
                <a:latin typeface="Questrial"/>
                <a:ea typeface="Questrial"/>
                <a:cs typeface="Questrial"/>
                <a:sym typeface="Questrial"/>
              </a:rPr>
              <a:t>- Bien jurídico colectivo: modelo de convivencia plural                            </a:t>
            </a:r>
            <a:endParaRPr sz="1958">
              <a:latin typeface="Questrial"/>
              <a:ea typeface="Questrial"/>
              <a:cs typeface="Questrial"/>
              <a:sym typeface="Questrial"/>
            </a:endParaRPr>
          </a:p>
          <a:p>
            <a:pPr marL="939800" lvl="0" indent="-457200" algn="l" rtl="0">
              <a:lnSpc>
                <a:spcPct val="100000"/>
              </a:lnSpc>
              <a:spcBef>
                <a:spcPts val="1200"/>
              </a:spcBef>
              <a:spcAft>
                <a:spcPts val="0"/>
              </a:spcAft>
              <a:buClr>
                <a:schemeClr val="dk1"/>
              </a:buClr>
              <a:buSzPts val="5900"/>
              <a:buNone/>
            </a:pPr>
            <a:endParaRPr sz="2358">
              <a:latin typeface="Questrial"/>
              <a:ea typeface="Questrial"/>
              <a:cs typeface="Questrial"/>
              <a:sym typeface="Quest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3a1f08fdc61_0_908"/>
          <p:cNvSpPr txBox="1">
            <a:spLocks noGrp="1"/>
          </p:cNvSpPr>
          <p:nvPr>
            <p:ph type="title"/>
          </p:nvPr>
        </p:nvSpPr>
        <p:spPr>
          <a:xfrm>
            <a:off x="914400" y="1117703"/>
            <a:ext cx="16459200" cy="1005300"/>
          </a:xfrm>
          <a:prstGeom prst="rect">
            <a:avLst/>
          </a:prstGeom>
          <a:noFill/>
          <a:ln>
            <a:noFill/>
          </a:ln>
        </p:spPr>
        <p:txBody>
          <a:bodyPr spcFirstLastPara="1" wrap="square" lIns="167625" tIns="83775" rIns="167625" bIns="83775" anchor="ctr" anchorCtr="0">
            <a:noAutofit/>
          </a:bodyPr>
          <a:lstStyle/>
          <a:p>
            <a:pPr marL="0" lvl="0" indent="0" algn="ctr" rtl="0">
              <a:lnSpc>
                <a:spcPct val="100000"/>
              </a:lnSpc>
              <a:spcBef>
                <a:spcPts val="0"/>
              </a:spcBef>
              <a:spcAft>
                <a:spcPts val="0"/>
              </a:spcAft>
              <a:buClr>
                <a:schemeClr val="dk1"/>
              </a:buClr>
              <a:buSzPts val="7290"/>
              <a:buFont typeface="Calibri"/>
              <a:buNone/>
            </a:pPr>
            <a:r>
              <a:rPr lang="en-US" sz="4960" b="1">
                <a:latin typeface="Antonio"/>
                <a:ea typeface="Antonio"/>
                <a:cs typeface="Antonio"/>
                <a:sym typeface="Antonio"/>
              </a:rPr>
              <a:t>El discurso del odio: 510 1 a)</a:t>
            </a:r>
            <a:br>
              <a:rPr lang="en-US" sz="4960" b="1">
                <a:latin typeface="Antonio"/>
                <a:ea typeface="Antonio"/>
                <a:cs typeface="Antonio"/>
                <a:sym typeface="Antonio"/>
              </a:rPr>
            </a:br>
            <a:endParaRPr sz="4960">
              <a:latin typeface="Antonio"/>
              <a:ea typeface="Antonio"/>
              <a:cs typeface="Antonio"/>
              <a:sym typeface="Antonio"/>
            </a:endParaRPr>
          </a:p>
        </p:txBody>
      </p:sp>
      <p:sp>
        <p:nvSpPr>
          <p:cNvPr id="299" name="Google Shape;299;g3a1f08fdc61_0_908"/>
          <p:cNvSpPr txBox="1">
            <a:spLocks noGrp="1"/>
          </p:cNvSpPr>
          <p:nvPr>
            <p:ph type="body" idx="1"/>
          </p:nvPr>
        </p:nvSpPr>
        <p:spPr>
          <a:xfrm>
            <a:off x="822350" y="1988625"/>
            <a:ext cx="16955700" cy="7745100"/>
          </a:xfrm>
          <a:prstGeom prst="rect">
            <a:avLst/>
          </a:prstGeom>
          <a:noFill/>
          <a:ln>
            <a:noFill/>
          </a:ln>
        </p:spPr>
        <p:txBody>
          <a:bodyPr spcFirstLastPara="1" wrap="square" lIns="167625" tIns="83775" rIns="167625" bIns="83775" anchor="t" anchorCtr="0">
            <a:noAutofit/>
          </a:bodyPr>
          <a:lstStyle/>
          <a:p>
            <a:pPr marL="0" lvl="0" indent="0" algn="ctr" rtl="0">
              <a:lnSpc>
                <a:spcPct val="100000"/>
              </a:lnSpc>
              <a:spcBef>
                <a:spcPts val="0"/>
              </a:spcBef>
              <a:spcAft>
                <a:spcPts val="0"/>
              </a:spcAft>
              <a:buClr>
                <a:schemeClr val="dk1"/>
              </a:buClr>
              <a:buSzPts val="3300"/>
              <a:buNone/>
            </a:pPr>
            <a:r>
              <a:rPr lang="en-US" sz="2600" b="1">
                <a:latin typeface="Questrial"/>
                <a:ea typeface="Questrial"/>
                <a:cs typeface="Questrial"/>
                <a:sym typeface="Questrial"/>
              </a:rPr>
              <a:t>Contenido y conductas abarcadas</a:t>
            </a:r>
            <a:endParaRPr sz="2500">
              <a:latin typeface="Questrial"/>
              <a:ea typeface="Questrial"/>
              <a:cs typeface="Questrial"/>
              <a:sym typeface="Questrial"/>
            </a:endParaRPr>
          </a:p>
          <a:p>
            <a:pPr marL="635000" lvl="0" indent="-584200" algn="l" rtl="0">
              <a:lnSpc>
                <a:spcPct val="100000"/>
              </a:lnSpc>
              <a:spcBef>
                <a:spcPts val="700"/>
              </a:spcBef>
              <a:spcAft>
                <a:spcPts val="0"/>
              </a:spcAft>
              <a:buClr>
                <a:schemeClr val="dk1"/>
              </a:buClr>
              <a:buSzPts val="2600"/>
              <a:buFont typeface="Questrial"/>
              <a:buChar char="•"/>
            </a:pPr>
            <a:r>
              <a:rPr lang="en-US" sz="2600" b="1">
                <a:latin typeface="Questrial"/>
                <a:ea typeface="Questrial"/>
                <a:cs typeface="Questrial"/>
                <a:sym typeface="Questrial"/>
              </a:rPr>
              <a:t>Conductas típicas difusas: promover, fomentar, incitar…</a:t>
            </a:r>
            <a:endParaRPr sz="2500">
              <a:latin typeface="Questrial"/>
              <a:ea typeface="Questrial"/>
              <a:cs typeface="Questrial"/>
              <a:sym typeface="Questrial"/>
            </a:endParaRPr>
          </a:p>
          <a:p>
            <a:pPr marL="635000" lvl="0" indent="-584200" algn="l" rtl="0">
              <a:lnSpc>
                <a:spcPct val="100000"/>
              </a:lnSpc>
              <a:spcBef>
                <a:spcPts val="700"/>
              </a:spcBef>
              <a:spcAft>
                <a:spcPts val="0"/>
              </a:spcAft>
              <a:buClr>
                <a:schemeClr val="dk1"/>
              </a:buClr>
              <a:buSzPts val="2600"/>
              <a:buFont typeface="Questrial"/>
              <a:buChar char="-"/>
            </a:pPr>
            <a:r>
              <a:rPr lang="en-US" sz="2600">
                <a:latin typeface="Questrial"/>
                <a:ea typeface="Questrial"/>
                <a:cs typeface="Questrial"/>
                <a:sym typeface="Questrial"/>
              </a:rPr>
              <a:t>Debe existir un elemento tendencial a implicar sectores crecientes de la población en el enfrentamiento colectivo. </a:t>
            </a:r>
            <a:endParaRPr sz="2500">
              <a:latin typeface="Questrial"/>
              <a:ea typeface="Questrial"/>
              <a:cs typeface="Questrial"/>
              <a:sym typeface="Questrial"/>
            </a:endParaRPr>
          </a:p>
          <a:p>
            <a:pPr marL="635000" lvl="0" indent="-584200" algn="l" rtl="0">
              <a:lnSpc>
                <a:spcPct val="100000"/>
              </a:lnSpc>
              <a:spcBef>
                <a:spcPts val="700"/>
              </a:spcBef>
              <a:spcAft>
                <a:spcPts val="0"/>
              </a:spcAft>
              <a:buClr>
                <a:schemeClr val="dk1"/>
              </a:buClr>
              <a:buSzPts val="2600"/>
              <a:buFont typeface="Questrial"/>
              <a:buChar char="-"/>
            </a:pPr>
            <a:r>
              <a:rPr lang="en-US" sz="2600">
                <a:latin typeface="Questrial"/>
                <a:ea typeface="Questrial"/>
                <a:cs typeface="Questrial"/>
                <a:sym typeface="Questrial"/>
              </a:rPr>
              <a:t>Debe destinarse a mover voluntades. </a:t>
            </a:r>
            <a:endParaRPr sz="2500">
              <a:latin typeface="Questrial"/>
              <a:ea typeface="Questrial"/>
              <a:cs typeface="Questrial"/>
              <a:sym typeface="Questrial"/>
            </a:endParaRPr>
          </a:p>
          <a:p>
            <a:pPr marL="635000" lvl="0" indent="-584200" algn="l" rtl="0">
              <a:lnSpc>
                <a:spcPct val="100000"/>
              </a:lnSpc>
              <a:spcBef>
                <a:spcPts val="700"/>
              </a:spcBef>
              <a:spcAft>
                <a:spcPts val="0"/>
              </a:spcAft>
              <a:buClr>
                <a:schemeClr val="dk1"/>
              </a:buClr>
              <a:buSzPts val="2600"/>
              <a:buFont typeface="Questrial"/>
              <a:buChar char="-"/>
            </a:pPr>
            <a:r>
              <a:rPr lang="en-US" sz="2600">
                <a:latin typeface="Questrial"/>
                <a:ea typeface="Questrial"/>
                <a:cs typeface="Questrial"/>
                <a:sym typeface="Questrial"/>
              </a:rPr>
              <a:t>De entidad suficiente de tal modo que pueda colegirse odio, discriminación, violencia hacia un grupo. No basta la mera llamada a los “malos sentimientos”. </a:t>
            </a:r>
            <a:endParaRPr sz="2500">
              <a:latin typeface="Questrial"/>
              <a:ea typeface="Questrial"/>
              <a:cs typeface="Questrial"/>
              <a:sym typeface="Questrial"/>
            </a:endParaRPr>
          </a:p>
          <a:p>
            <a:pPr marL="635000" lvl="0" indent="-584200" algn="l" rtl="0">
              <a:lnSpc>
                <a:spcPct val="100000"/>
              </a:lnSpc>
              <a:spcBef>
                <a:spcPts val="700"/>
              </a:spcBef>
              <a:spcAft>
                <a:spcPts val="0"/>
              </a:spcAft>
              <a:buClr>
                <a:schemeClr val="dk1"/>
              </a:buClr>
              <a:buSzPts val="2600"/>
              <a:buFont typeface="Questrial"/>
              <a:buChar char="-"/>
            </a:pPr>
            <a:r>
              <a:rPr lang="en-US" sz="2600">
                <a:latin typeface="Questrial"/>
                <a:ea typeface="Questrial"/>
                <a:cs typeface="Questrial"/>
                <a:sym typeface="Questrial"/>
              </a:rPr>
              <a:t>Interpretación conforme a los criterios del Test de Rabat (Landa Gorostiza).</a:t>
            </a:r>
            <a:endParaRPr sz="2500">
              <a:latin typeface="Questrial"/>
              <a:ea typeface="Questrial"/>
              <a:cs typeface="Questrial"/>
              <a:sym typeface="Questrial"/>
            </a:endParaRPr>
          </a:p>
          <a:p>
            <a:pPr marL="635000" lvl="0" indent="-584200" algn="l" rtl="0">
              <a:lnSpc>
                <a:spcPct val="100000"/>
              </a:lnSpc>
              <a:spcBef>
                <a:spcPts val="700"/>
              </a:spcBef>
              <a:spcAft>
                <a:spcPts val="0"/>
              </a:spcAft>
              <a:buClr>
                <a:schemeClr val="dk1"/>
              </a:buClr>
              <a:buSzPts val="2600"/>
              <a:buFont typeface="Questrial"/>
              <a:buChar char="-"/>
            </a:pPr>
            <a:r>
              <a:rPr lang="en-US" sz="2600">
                <a:latin typeface="Questrial"/>
                <a:ea typeface="Questrial"/>
                <a:cs typeface="Questrial"/>
                <a:sym typeface="Questrial"/>
              </a:rPr>
              <a:t>Es relevante su “puesta en escena”. </a:t>
            </a:r>
            <a:endParaRPr sz="2500">
              <a:latin typeface="Questrial"/>
              <a:ea typeface="Questrial"/>
              <a:cs typeface="Questrial"/>
              <a:sym typeface="Questrial"/>
            </a:endParaRPr>
          </a:p>
          <a:p>
            <a:pPr marL="635000" lvl="0" indent="-584200" algn="l" rtl="0">
              <a:lnSpc>
                <a:spcPct val="100000"/>
              </a:lnSpc>
              <a:spcBef>
                <a:spcPts val="700"/>
              </a:spcBef>
              <a:spcAft>
                <a:spcPts val="0"/>
              </a:spcAft>
              <a:buClr>
                <a:schemeClr val="dk1"/>
              </a:buClr>
              <a:buSzPts val="2600"/>
              <a:buFont typeface="Questrial"/>
              <a:buChar char="•"/>
            </a:pPr>
            <a:r>
              <a:rPr lang="en-US" sz="2600" b="1">
                <a:latin typeface="Questrial"/>
                <a:ea typeface="Questrial"/>
                <a:cs typeface="Questrial"/>
                <a:sym typeface="Questrial"/>
              </a:rPr>
              <a:t>Ampliación desmedida del tipo: a la incitación directa se suma la incitación indirecta.</a:t>
            </a:r>
            <a:endParaRPr sz="2500">
              <a:latin typeface="Questrial"/>
              <a:ea typeface="Questrial"/>
              <a:cs typeface="Questrial"/>
              <a:sym typeface="Questrial"/>
            </a:endParaRPr>
          </a:p>
          <a:p>
            <a:pPr marL="635000" lvl="0" indent="-584200" algn="l" rtl="0">
              <a:lnSpc>
                <a:spcPct val="100000"/>
              </a:lnSpc>
              <a:spcBef>
                <a:spcPts val="700"/>
              </a:spcBef>
              <a:spcAft>
                <a:spcPts val="0"/>
              </a:spcAft>
              <a:buClr>
                <a:schemeClr val="dk1"/>
              </a:buClr>
              <a:buSzPts val="2600"/>
              <a:buFont typeface="Questrial"/>
              <a:buChar char="•"/>
            </a:pPr>
            <a:r>
              <a:rPr lang="en-US" sz="2600" b="1">
                <a:latin typeface="Questrial"/>
                <a:ea typeface="Questrial"/>
                <a:cs typeface="Questrial"/>
                <a:sym typeface="Questrial"/>
              </a:rPr>
              <a:t>Objetos de incitación difusos:</a:t>
            </a:r>
            <a:endParaRPr sz="2500">
              <a:latin typeface="Questrial"/>
              <a:ea typeface="Questrial"/>
              <a:cs typeface="Questrial"/>
              <a:sym typeface="Questrial"/>
            </a:endParaRPr>
          </a:p>
          <a:p>
            <a:pPr marL="1358900" lvl="1" indent="-469900" algn="l" rtl="0">
              <a:lnSpc>
                <a:spcPct val="100000"/>
              </a:lnSpc>
              <a:spcBef>
                <a:spcPts val="700"/>
              </a:spcBef>
              <a:spcAft>
                <a:spcPts val="0"/>
              </a:spcAft>
              <a:buClr>
                <a:schemeClr val="dk1"/>
              </a:buClr>
              <a:buSzPts val="2600"/>
              <a:buFont typeface="Questrial"/>
              <a:buChar char="-"/>
            </a:pPr>
            <a:r>
              <a:rPr lang="en-US" sz="2600">
                <a:latin typeface="Questrial"/>
                <a:ea typeface="Questrial"/>
                <a:cs typeface="Questrial"/>
                <a:sym typeface="Questrial"/>
              </a:rPr>
              <a:t>Violencia y discriminación (más concretos)</a:t>
            </a:r>
            <a:endParaRPr sz="2100">
              <a:latin typeface="Questrial"/>
              <a:ea typeface="Questrial"/>
              <a:cs typeface="Questrial"/>
              <a:sym typeface="Questrial"/>
            </a:endParaRPr>
          </a:p>
          <a:p>
            <a:pPr marL="1358900" lvl="1" indent="-469900" algn="l" rtl="0">
              <a:lnSpc>
                <a:spcPct val="100000"/>
              </a:lnSpc>
              <a:spcBef>
                <a:spcPts val="700"/>
              </a:spcBef>
              <a:spcAft>
                <a:spcPts val="0"/>
              </a:spcAft>
              <a:buClr>
                <a:schemeClr val="dk1"/>
              </a:buClr>
              <a:buSzPts val="2600"/>
              <a:buFont typeface="Questrial"/>
              <a:buChar char="-"/>
            </a:pPr>
            <a:r>
              <a:rPr lang="en-US" sz="2600">
                <a:latin typeface="Questrial"/>
                <a:ea typeface="Questrial"/>
                <a:cs typeface="Questrial"/>
                <a:sym typeface="Questrial"/>
              </a:rPr>
              <a:t>Odio y hostilidad (sentimientos)</a:t>
            </a:r>
            <a:endParaRPr sz="2100">
              <a:latin typeface="Questrial"/>
              <a:ea typeface="Questrial"/>
              <a:cs typeface="Questrial"/>
              <a:sym typeface="Questrial"/>
            </a:endParaRPr>
          </a:p>
          <a:p>
            <a:pPr marL="635000" lvl="0" indent="-584200" algn="l" rtl="0">
              <a:lnSpc>
                <a:spcPct val="100000"/>
              </a:lnSpc>
              <a:spcBef>
                <a:spcPts val="700"/>
              </a:spcBef>
              <a:spcAft>
                <a:spcPts val="0"/>
              </a:spcAft>
              <a:buClr>
                <a:schemeClr val="dk1"/>
              </a:buClr>
              <a:buSzPts val="2600"/>
              <a:buChar char="•"/>
            </a:pPr>
            <a:r>
              <a:rPr lang="en-US" sz="2600" b="1">
                <a:latin typeface="Questrial"/>
                <a:ea typeface="Questrial"/>
                <a:cs typeface="Questrial"/>
                <a:sym typeface="Questrial"/>
              </a:rPr>
              <a:t>Delito de peligro abstracto</a:t>
            </a:r>
            <a:r>
              <a:rPr lang="en-US" sz="2600">
                <a:latin typeface="Questrial"/>
                <a:ea typeface="Questrial"/>
                <a:cs typeface="Questrial"/>
                <a:sym typeface="Questrial"/>
              </a:rPr>
              <a:t>. Basta con la peligrosidad de la acción.</a:t>
            </a:r>
            <a:endParaRPr sz="2500">
              <a:latin typeface="Questrial"/>
              <a:ea typeface="Questrial"/>
              <a:cs typeface="Questrial"/>
              <a:sym typeface="Quest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3a1f08fdc61_0_913"/>
          <p:cNvSpPr txBox="1">
            <a:spLocks noGrp="1"/>
          </p:cNvSpPr>
          <p:nvPr>
            <p:ph type="title"/>
          </p:nvPr>
        </p:nvSpPr>
        <p:spPr>
          <a:xfrm>
            <a:off x="914400" y="369623"/>
            <a:ext cx="16459200" cy="985200"/>
          </a:xfrm>
          <a:prstGeom prst="rect">
            <a:avLst/>
          </a:prstGeom>
          <a:noFill/>
          <a:ln>
            <a:noFill/>
          </a:ln>
        </p:spPr>
        <p:txBody>
          <a:bodyPr spcFirstLastPara="1" wrap="square" lIns="167625" tIns="83775" rIns="167625" bIns="83775" anchor="ctr" anchorCtr="0">
            <a:noAutofit/>
          </a:bodyPr>
          <a:lstStyle/>
          <a:p>
            <a:pPr marL="0" lvl="0" indent="0" algn="ctr" rtl="0">
              <a:lnSpc>
                <a:spcPct val="100000"/>
              </a:lnSpc>
              <a:spcBef>
                <a:spcPts val="0"/>
              </a:spcBef>
              <a:spcAft>
                <a:spcPts val="0"/>
              </a:spcAft>
              <a:buClr>
                <a:schemeClr val="dk1"/>
              </a:buClr>
              <a:buSzPts val="3700"/>
              <a:buFont typeface="Calibri"/>
              <a:buNone/>
            </a:pPr>
            <a:r>
              <a:rPr lang="en-US" sz="3700" b="1">
                <a:latin typeface="Antonio"/>
                <a:ea typeface="Antonio"/>
                <a:cs typeface="Antonio"/>
                <a:sym typeface="Antonio"/>
              </a:rPr>
              <a:t>Test de Rabat. Recomendación de Política General nº 15 (ECRI)</a:t>
            </a:r>
            <a:endParaRPr sz="3700" b="1">
              <a:latin typeface="Antonio"/>
              <a:ea typeface="Antonio"/>
              <a:cs typeface="Antonio"/>
              <a:sym typeface="Antonio"/>
            </a:endParaRPr>
          </a:p>
        </p:txBody>
      </p:sp>
      <p:sp>
        <p:nvSpPr>
          <p:cNvPr id="305" name="Google Shape;305;g3a1f08fdc61_0_913"/>
          <p:cNvSpPr txBox="1">
            <a:spLocks noGrp="1"/>
          </p:cNvSpPr>
          <p:nvPr>
            <p:ph type="body" idx="1"/>
          </p:nvPr>
        </p:nvSpPr>
        <p:spPr>
          <a:xfrm>
            <a:off x="366890" y="1545167"/>
            <a:ext cx="17328600" cy="8276100"/>
          </a:xfrm>
          <a:prstGeom prst="rect">
            <a:avLst/>
          </a:prstGeom>
          <a:noFill/>
          <a:ln>
            <a:noFill/>
          </a:ln>
        </p:spPr>
        <p:txBody>
          <a:bodyPr spcFirstLastPara="1" wrap="square" lIns="167625" tIns="83775" rIns="167625" bIns="83775" anchor="t" anchorCtr="0">
            <a:normAutofit fontScale="85000" lnSpcReduction="20000"/>
          </a:bodyPr>
          <a:lstStyle/>
          <a:p>
            <a:pPr marL="0" lvl="0" indent="0" algn="l" rtl="0">
              <a:lnSpc>
                <a:spcPct val="100000"/>
              </a:lnSpc>
              <a:spcBef>
                <a:spcPts val="0"/>
              </a:spcBef>
              <a:spcAft>
                <a:spcPts val="0"/>
              </a:spcAft>
              <a:buClr>
                <a:schemeClr val="dk1"/>
              </a:buClr>
              <a:buSzPct val="184375"/>
              <a:buNone/>
            </a:pPr>
            <a:endParaRPr/>
          </a:p>
          <a:p>
            <a:pPr marL="0" lvl="0" indent="0" algn="just" rtl="0">
              <a:lnSpc>
                <a:spcPct val="100000"/>
              </a:lnSpc>
              <a:spcBef>
                <a:spcPts val="0"/>
              </a:spcBef>
              <a:spcAft>
                <a:spcPts val="0"/>
              </a:spcAft>
              <a:buClr>
                <a:schemeClr val="dk1"/>
              </a:buClr>
              <a:buSzPct val="184375"/>
              <a:buNone/>
            </a:pPr>
            <a:r>
              <a:rPr lang="en-US" b="1">
                <a:latin typeface="Questrial"/>
                <a:ea typeface="Questrial"/>
                <a:cs typeface="Questrial"/>
                <a:sym typeface="Questrial"/>
              </a:rPr>
              <a:t>(1)El contexto</a:t>
            </a:r>
            <a:r>
              <a:rPr lang="en-US">
                <a:latin typeface="Questrial"/>
                <a:ea typeface="Questrial"/>
                <a:cs typeface="Questrial"/>
                <a:sym typeface="Questrial"/>
              </a:rPr>
              <a:t>: El contexto es de gran importancia al valorar la probabilidad de que determinadas declaraciones inciten a la discriminación, hostilidad o violencia contra el colectivo objetivo, y podría tener una relación directa con la intención y/o la causalidad. </a:t>
            </a:r>
            <a:endParaRPr>
              <a:latin typeface="Questrial"/>
              <a:ea typeface="Questrial"/>
              <a:cs typeface="Questrial"/>
              <a:sym typeface="Questrial"/>
            </a:endParaRPr>
          </a:p>
          <a:p>
            <a:pPr marL="0" lvl="0" indent="0" algn="just" rtl="0">
              <a:lnSpc>
                <a:spcPct val="100000"/>
              </a:lnSpc>
              <a:spcBef>
                <a:spcPts val="2200"/>
              </a:spcBef>
              <a:spcAft>
                <a:spcPts val="0"/>
              </a:spcAft>
              <a:buClr>
                <a:schemeClr val="dk1"/>
              </a:buClr>
              <a:buSzPct val="184375"/>
              <a:buNone/>
            </a:pPr>
            <a:r>
              <a:rPr lang="en-US" b="1">
                <a:latin typeface="Questrial"/>
                <a:ea typeface="Questrial"/>
                <a:cs typeface="Questrial"/>
                <a:sym typeface="Questrial"/>
              </a:rPr>
              <a:t>(2) El/la oradora</a:t>
            </a:r>
            <a:r>
              <a:rPr lang="en-US">
                <a:latin typeface="Questrial"/>
                <a:ea typeface="Questrial"/>
                <a:cs typeface="Questrial"/>
                <a:sym typeface="Questrial"/>
              </a:rPr>
              <a:t>: La posición o estatus social de la o el orador debería ser tomada en cuenta, especialmente la reputación del individuo u organización en el contexto de la audiencia a la que se dirige el discurso.</a:t>
            </a:r>
            <a:endParaRPr>
              <a:latin typeface="Questrial"/>
              <a:ea typeface="Questrial"/>
              <a:cs typeface="Questrial"/>
              <a:sym typeface="Questrial"/>
            </a:endParaRPr>
          </a:p>
          <a:p>
            <a:pPr marL="0" lvl="0" indent="0" algn="just" rtl="0">
              <a:lnSpc>
                <a:spcPct val="100000"/>
              </a:lnSpc>
              <a:spcBef>
                <a:spcPts val="2200"/>
              </a:spcBef>
              <a:spcAft>
                <a:spcPts val="0"/>
              </a:spcAft>
              <a:buClr>
                <a:schemeClr val="dk1"/>
              </a:buClr>
              <a:buSzPct val="184375"/>
              <a:buNone/>
            </a:pPr>
            <a:r>
              <a:rPr lang="en-US" b="1">
                <a:latin typeface="Questrial"/>
                <a:ea typeface="Questrial"/>
                <a:cs typeface="Questrial"/>
                <a:sym typeface="Questrial"/>
              </a:rPr>
              <a:t>(3) La intención</a:t>
            </a:r>
            <a:r>
              <a:rPr lang="en-US">
                <a:latin typeface="Questrial"/>
                <a:ea typeface="Questrial"/>
                <a:cs typeface="Questrial"/>
                <a:sym typeface="Questrial"/>
              </a:rPr>
              <a:t>:. En este aspecto, requiere de la activación de una relación triangular entre el objeto del discurso, el sujeto del discurso y la audiencia;</a:t>
            </a:r>
            <a:endParaRPr>
              <a:latin typeface="Questrial"/>
              <a:ea typeface="Questrial"/>
              <a:cs typeface="Questrial"/>
              <a:sym typeface="Questrial"/>
            </a:endParaRPr>
          </a:p>
          <a:p>
            <a:pPr marL="0" lvl="0" indent="0" algn="just" rtl="0">
              <a:lnSpc>
                <a:spcPct val="100000"/>
              </a:lnSpc>
              <a:spcBef>
                <a:spcPts val="2200"/>
              </a:spcBef>
              <a:spcAft>
                <a:spcPts val="0"/>
              </a:spcAft>
              <a:buClr>
                <a:schemeClr val="dk1"/>
              </a:buClr>
              <a:buSzPct val="184375"/>
              <a:buNone/>
            </a:pPr>
            <a:r>
              <a:rPr lang="en-US" b="1">
                <a:latin typeface="Questrial"/>
                <a:ea typeface="Questrial"/>
                <a:cs typeface="Questrial"/>
                <a:sym typeface="Questrial"/>
              </a:rPr>
              <a:t>(4) El contenido y la forma: </a:t>
            </a:r>
            <a:r>
              <a:rPr lang="en-US">
                <a:latin typeface="Questrial"/>
                <a:ea typeface="Questrial"/>
                <a:cs typeface="Questrial"/>
                <a:sym typeface="Questrial"/>
              </a:rPr>
              <a:t>El contenido del discurso constituye uno de los enfoques principales en las decisiones del tribunal y es un elemento esencial de la incitación. El análisis del contenido puede incluir el grado en el cual el discurso fue provocador y directo, así como la forma, estilo y naturaleza de los argumentos empleados en el discurso o el equilibrio entre los argumentos empleados;</a:t>
            </a:r>
            <a:endParaRPr>
              <a:latin typeface="Questrial"/>
              <a:ea typeface="Questrial"/>
              <a:cs typeface="Questrial"/>
              <a:sym typeface="Questrial"/>
            </a:endParaRPr>
          </a:p>
          <a:p>
            <a:pPr marL="0" lvl="0" indent="0" algn="just" rtl="0">
              <a:lnSpc>
                <a:spcPct val="100000"/>
              </a:lnSpc>
              <a:spcBef>
                <a:spcPts val="2200"/>
              </a:spcBef>
              <a:spcAft>
                <a:spcPts val="0"/>
              </a:spcAft>
              <a:buClr>
                <a:schemeClr val="dk1"/>
              </a:buClr>
              <a:buSzPct val="184375"/>
              <a:buNone/>
            </a:pPr>
            <a:r>
              <a:rPr lang="en-US" b="1">
                <a:latin typeface="Questrial"/>
                <a:ea typeface="Questrial"/>
                <a:cs typeface="Questrial"/>
                <a:sym typeface="Questrial"/>
              </a:rPr>
              <a:t>(5) La extensión del discurso</a:t>
            </a:r>
            <a:r>
              <a:rPr lang="en-US">
                <a:latin typeface="Questrial"/>
                <a:ea typeface="Questrial"/>
                <a:cs typeface="Questrial"/>
                <a:sym typeface="Questrial"/>
              </a:rPr>
              <a:t>: La extensión incluye elementos tales como el alcance del discurso, su naturaleza pública, su magnitud y el tamaño de su audiencia. Otros elementos a considerar incluyen si el discurso es público, los medios de difusión empleados…</a:t>
            </a:r>
            <a:endParaRPr>
              <a:latin typeface="Questrial"/>
              <a:ea typeface="Questrial"/>
              <a:cs typeface="Questrial"/>
              <a:sym typeface="Questrial"/>
            </a:endParaRPr>
          </a:p>
          <a:p>
            <a:pPr marL="0" lvl="0" indent="0" algn="just" rtl="0">
              <a:lnSpc>
                <a:spcPct val="100000"/>
              </a:lnSpc>
              <a:spcBef>
                <a:spcPts val="2200"/>
              </a:spcBef>
              <a:spcAft>
                <a:spcPts val="0"/>
              </a:spcAft>
              <a:buClr>
                <a:schemeClr val="dk1"/>
              </a:buClr>
              <a:buSzPct val="184375"/>
              <a:buNone/>
            </a:pPr>
            <a:r>
              <a:rPr lang="en-US" b="1">
                <a:latin typeface="Questrial"/>
                <a:ea typeface="Questrial"/>
                <a:cs typeface="Questrial"/>
                <a:sym typeface="Questrial"/>
              </a:rPr>
              <a:t>(6) La probabilidad, incluyendo la inminencia</a:t>
            </a:r>
            <a:r>
              <a:rPr lang="en-US">
                <a:latin typeface="Questrial"/>
                <a:ea typeface="Questrial"/>
                <a:cs typeface="Questrial"/>
                <a:sym typeface="Questrial"/>
              </a:rPr>
              <a:t>: La incitación, por definición, es un delito incipiente. La acción promovida a través de discursos de incitación no tiene que ser llevada a cabo para que dicho discurso sea un delito. Sin embargo, algún grado de riesgo de daños debe ser identificado. </a:t>
            </a:r>
            <a:endParaRPr>
              <a:latin typeface="Questrial"/>
              <a:ea typeface="Questrial"/>
              <a:cs typeface="Questrial"/>
              <a:sym typeface="Quest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g3a1f08fdc61_0_918"/>
          <p:cNvPicPr preferRelativeResize="0"/>
          <p:nvPr/>
        </p:nvPicPr>
        <p:blipFill rotWithShape="1">
          <a:blip r:embed="rId3">
            <a:alphaModFix/>
          </a:blip>
          <a:srcRect/>
          <a:stretch/>
        </p:blipFill>
        <p:spPr>
          <a:xfrm>
            <a:off x="2910385" y="1516315"/>
            <a:ext cx="12788075" cy="725436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3a255b9e3c6_0_170"/>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a:bodyPr>
          <a:lstStyle/>
          <a:p>
            <a:pPr marL="0" lvl="0" indent="0" algn="ctr" rtl="0">
              <a:lnSpc>
                <a:spcPct val="100000"/>
              </a:lnSpc>
              <a:spcBef>
                <a:spcPts val="0"/>
              </a:spcBef>
              <a:spcAft>
                <a:spcPts val="0"/>
              </a:spcAft>
              <a:buClr>
                <a:schemeClr val="dk1"/>
              </a:buClr>
              <a:buSzPts val="8100"/>
              <a:buFont typeface="Calibri"/>
              <a:buNone/>
            </a:pPr>
            <a:r>
              <a:rPr lang="en-US" sz="5800" b="1">
                <a:latin typeface="Antonio"/>
                <a:ea typeface="Antonio"/>
                <a:cs typeface="Antonio"/>
                <a:sym typeface="Antonio"/>
              </a:rPr>
              <a:t>A modo de reflexión final…</a:t>
            </a:r>
            <a:endParaRPr sz="5800">
              <a:latin typeface="Antonio"/>
              <a:ea typeface="Antonio"/>
              <a:cs typeface="Antonio"/>
              <a:sym typeface="Antonio"/>
            </a:endParaRPr>
          </a:p>
        </p:txBody>
      </p:sp>
      <p:sp>
        <p:nvSpPr>
          <p:cNvPr id="316" name="Google Shape;316;g3a255b9e3c6_0_170"/>
          <p:cNvSpPr txBox="1">
            <a:spLocks noGrp="1"/>
          </p:cNvSpPr>
          <p:nvPr>
            <p:ph type="body" idx="1"/>
          </p:nvPr>
        </p:nvSpPr>
        <p:spPr>
          <a:xfrm>
            <a:off x="914400" y="2400300"/>
            <a:ext cx="16459200" cy="6789000"/>
          </a:xfrm>
          <a:prstGeom prst="rect">
            <a:avLst/>
          </a:prstGeom>
          <a:noFill/>
          <a:ln>
            <a:noFill/>
          </a:ln>
        </p:spPr>
        <p:txBody>
          <a:bodyPr spcFirstLastPara="1" wrap="square" lIns="167625" tIns="83775" rIns="167625" bIns="83775" anchor="t" anchorCtr="0">
            <a:normAutofit fontScale="92500" lnSpcReduction="10000"/>
          </a:bodyPr>
          <a:lstStyle/>
          <a:p>
            <a:pPr marL="457200" lvl="0" indent="-469423" algn="l" rtl="0">
              <a:lnSpc>
                <a:spcPct val="100000"/>
              </a:lnSpc>
              <a:spcBef>
                <a:spcPts val="900"/>
              </a:spcBef>
              <a:spcAft>
                <a:spcPts val="0"/>
              </a:spcAft>
              <a:buSzPct val="100000"/>
              <a:buFont typeface="Questrial"/>
              <a:buChar char="•"/>
            </a:pPr>
            <a:r>
              <a:rPr lang="en-US" sz="4100">
                <a:latin typeface="Questrial"/>
                <a:ea typeface="Questrial"/>
                <a:cs typeface="Questrial"/>
                <a:sym typeface="Questrial"/>
              </a:rPr>
              <a:t>El tratamiento correcto de los delitos de odio pasa por la comprensión de su objeto de protección.</a:t>
            </a:r>
            <a:endParaRPr sz="4100">
              <a:latin typeface="Questrial"/>
              <a:ea typeface="Questrial"/>
              <a:cs typeface="Questrial"/>
              <a:sym typeface="Questrial"/>
            </a:endParaRPr>
          </a:p>
          <a:p>
            <a:pPr marL="914400" lvl="0" indent="0" algn="l" rtl="0">
              <a:lnSpc>
                <a:spcPct val="100000"/>
              </a:lnSpc>
              <a:spcBef>
                <a:spcPts val="900"/>
              </a:spcBef>
              <a:spcAft>
                <a:spcPts val="0"/>
              </a:spcAft>
              <a:buNone/>
            </a:pPr>
            <a:endParaRPr sz="4100">
              <a:latin typeface="Questrial"/>
              <a:ea typeface="Questrial"/>
              <a:cs typeface="Questrial"/>
              <a:sym typeface="Questrial"/>
            </a:endParaRPr>
          </a:p>
          <a:p>
            <a:pPr marL="457200" lvl="0" indent="-469423" algn="l" rtl="0">
              <a:lnSpc>
                <a:spcPct val="100000"/>
              </a:lnSpc>
              <a:spcBef>
                <a:spcPts val="900"/>
              </a:spcBef>
              <a:spcAft>
                <a:spcPts val="0"/>
              </a:spcAft>
              <a:buSzPct val="100000"/>
              <a:buFont typeface="Questrial"/>
              <a:buChar char="•"/>
            </a:pPr>
            <a:r>
              <a:rPr lang="en-US" sz="4100">
                <a:latin typeface="Questrial"/>
                <a:ea typeface="Questrial"/>
                <a:cs typeface="Questrial"/>
                <a:sym typeface="Questrial"/>
              </a:rPr>
              <a:t>Esto es fundamental para frenar la deriva expansionista de los delitos de odio.</a:t>
            </a:r>
            <a:endParaRPr sz="4100">
              <a:latin typeface="Questrial"/>
              <a:ea typeface="Questrial"/>
              <a:cs typeface="Questrial"/>
              <a:sym typeface="Questrial"/>
            </a:endParaRPr>
          </a:p>
          <a:p>
            <a:pPr marL="914400" lvl="0" indent="0" algn="l" rtl="0">
              <a:lnSpc>
                <a:spcPct val="100000"/>
              </a:lnSpc>
              <a:spcBef>
                <a:spcPts val="900"/>
              </a:spcBef>
              <a:spcAft>
                <a:spcPts val="0"/>
              </a:spcAft>
              <a:buNone/>
            </a:pPr>
            <a:endParaRPr sz="4100">
              <a:latin typeface="Questrial"/>
              <a:ea typeface="Questrial"/>
              <a:cs typeface="Questrial"/>
              <a:sym typeface="Questrial"/>
            </a:endParaRPr>
          </a:p>
          <a:p>
            <a:pPr marL="457200" lvl="0" indent="-469423" algn="l" rtl="0">
              <a:lnSpc>
                <a:spcPct val="100000"/>
              </a:lnSpc>
              <a:spcBef>
                <a:spcPts val="900"/>
              </a:spcBef>
              <a:spcAft>
                <a:spcPts val="0"/>
              </a:spcAft>
              <a:buSzPct val="100000"/>
              <a:buFont typeface="Questrial"/>
              <a:buChar char="•"/>
            </a:pPr>
            <a:r>
              <a:rPr lang="en-US" sz="4100">
                <a:latin typeface="Questrial"/>
                <a:ea typeface="Questrial"/>
                <a:cs typeface="Questrial"/>
                <a:sym typeface="Questrial"/>
              </a:rPr>
              <a:t>Hay que partir  de la idea de que los delitos de odio protegen a los colectivos tradicionalmente discriminados.</a:t>
            </a:r>
            <a:endParaRPr sz="4100">
              <a:latin typeface="Questrial"/>
              <a:ea typeface="Questrial"/>
              <a:cs typeface="Questrial"/>
              <a:sym typeface="Questrial"/>
            </a:endParaRPr>
          </a:p>
          <a:p>
            <a:pPr marL="914400" lvl="0" indent="0" algn="l" rtl="0">
              <a:lnSpc>
                <a:spcPct val="100000"/>
              </a:lnSpc>
              <a:spcBef>
                <a:spcPts val="900"/>
              </a:spcBef>
              <a:spcAft>
                <a:spcPts val="0"/>
              </a:spcAft>
              <a:buNone/>
            </a:pPr>
            <a:endParaRPr sz="4100">
              <a:latin typeface="Questrial"/>
              <a:ea typeface="Questrial"/>
              <a:cs typeface="Questrial"/>
              <a:sym typeface="Questrial"/>
            </a:endParaRPr>
          </a:p>
          <a:p>
            <a:pPr marL="457200" lvl="0" indent="-469423" algn="l" rtl="0">
              <a:lnSpc>
                <a:spcPct val="100000"/>
              </a:lnSpc>
              <a:spcBef>
                <a:spcPts val="900"/>
              </a:spcBef>
              <a:spcAft>
                <a:spcPts val="0"/>
              </a:spcAft>
              <a:buSzPct val="100000"/>
              <a:buFont typeface="Questrial"/>
              <a:buChar char="•"/>
            </a:pPr>
            <a:r>
              <a:rPr lang="en-US" sz="4100">
                <a:latin typeface="Questrial"/>
                <a:ea typeface="Questrial"/>
                <a:cs typeface="Questrial"/>
                <a:sym typeface="Questrial"/>
              </a:rPr>
              <a:t>Aun así…el discurso de odio colisiona directamente con la libertad de expresión. Necesidad de acudir a los estándares internacionales.</a:t>
            </a:r>
            <a:endParaRPr sz="4100">
              <a:latin typeface="Questrial"/>
              <a:ea typeface="Questrial"/>
              <a:cs typeface="Questrial"/>
              <a:sym typeface="Quest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3"/>
          <p:cNvSpPr txBox="1"/>
          <p:nvPr/>
        </p:nvSpPr>
        <p:spPr>
          <a:xfrm>
            <a:off x="2900997" y="2423525"/>
            <a:ext cx="12486000" cy="408960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16120" b="1" i="0" u="none" strike="noStrike" cap="none">
                <a:solidFill>
                  <a:srgbClr val="000000"/>
                </a:solidFill>
                <a:latin typeface="Antonio"/>
                <a:ea typeface="Antonio"/>
                <a:cs typeface="Antonio"/>
                <a:sym typeface="Antonio"/>
              </a:rPr>
              <a:t>GRACIAS</a:t>
            </a:r>
            <a:endParaRPr sz="16120" b="1" i="0" u="none" strike="noStrike" cap="none">
              <a:solidFill>
                <a:srgbClr val="000000"/>
              </a:solidFill>
              <a:latin typeface="Antonio"/>
              <a:ea typeface="Antonio"/>
              <a:cs typeface="Antonio"/>
              <a:sym typeface="Antonio"/>
            </a:endParaRPr>
          </a:p>
          <a:p>
            <a:pPr marL="0" marR="0" lvl="0" indent="0" algn="ctr" rtl="0">
              <a:lnSpc>
                <a:spcPct val="140006"/>
              </a:lnSpc>
              <a:spcBef>
                <a:spcPts val="0"/>
              </a:spcBef>
              <a:spcAft>
                <a:spcPts val="0"/>
              </a:spcAft>
              <a:buNone/>
            </a:pPr>
            <a:r>
              <a:rPr lang="en-US" sz="4000" b="1" u="sng">
                <a:solidFill>
                  <a:schemeClr val="hlink"/>
                </a:solidFill>
                <a:latin typeface="Antonio"/>
                <a:ea typeface="Antonio"/>
                <a:cs typeface="Antonio"/>
                <a:sym typeface="Antonio"/>
                <a:hlinkClick r:id="rId3"/>
              </a:rPr>
              <a:t>fatimacisneros@uma.es</a:t>
            </a:r>
            <a:r>
              <a:rPr lang="en-US" sz="4000" b="1">
                <a:latin typeface="Antonio"/>
                <a:ea typeface="Antonio"/>
                <a:cs typeface="Antonio"/>
                <a:sym typeface="Antonio"/>
              </a:rPr>
              <a:t> </a:t>
            </a:r>
            <a:endParaRPr sz="4000" b="1">
              <a:latin typeface="Antonio"/>
              <a:ea typeface="Antonio"/>
              <a:cs typeface="Antonio"/>
              <a:sym typeface="Antonio"/>
            </a:endParaRPr>
          </a:p>
        </p:txBody>
      </p:sp>
      <p:sp>
        <p:nvSpPr>
          <p:cNvPr id="322" name="Google Shape;322;p13"/>
          <p:cNvSpPr txBox="1"/>
          <p:nvPr/>
        </p:nvSpPr>
        <p:spPr>
          <a:xfrm>
            <a:off x="5069894" y="6297730"/>
            <a:ext cx="8148300" cy="215400"/>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3a1f08fdc61_0_83"/>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a:bodyPr>
          <a:lstStyle/>
          <a:p>
            <a:pPr marL="0" lvl="0" indent="0" algn="ctr" rtl="0">
              <a:lnSpc>
                <a:spcPct val="100000"/>
              </a:lnSpc>
              <a:spcBef>
                <a:spcPts val="0"/>
              </a:spcBef>
              <a:spcAft>
                <a:spcPts val="0"/>
              </a:spcAft>
              <a:buClr>
                <a:schemeClr val="dk1"/>
              </a:buClr>
              <a:buSzPts val="8100"/>
              <a:buFont typeface="Calibri"/>
              <a:buNone/>
            </a:pPr>
            <a:r>
              <a:rPr lang="en-US" sz="5500" b="1">
                <a:latin typeface="Antonio"/>
                <a:ea typeface="Antonio"/>
                <a:cs typeface="Antonio"/>
                <a:sym typeface="Antonio"/>
              </a:rPr>
              <a:t>Aclaraciones previas</a:t>
            </a:r>
            <a:endParaRPr sz="5500">
              <a:latin typeface="Antonio"/>
              <a:ea typeface="Antonio"/>
              <a:cs typeface="Antonio"/>
              <a:sym typeface="Antonio"/>
            </a:endParaRPr>
          </a:p>
        </p:txBody>
      </p:sp>
      <p:sp>
        <p:nvSpPr>
          <p:cNvPr id="121" name="Google Shape;121;g3a1f08fdc61_0_83"/>
          <p:cNvSpPr txBox="1">
            <a:spLocks noGrp="1"/>
          </p:cNvSpPr>
          <p:nvPr>
            <p:ph type="body" idx="1"/>
          </p:nvPr>
        </p:nvSpPr>
        <p:spPr>
          <a:xfrm>
            <a:off x="914400" y="2400300"/>
            <a:ext cx="16459200" cy="6789000"/>
          </a:xfrm>
          <a:prstGeom prst="rect">
            <a:avLst/>
          </a:prstGeom>
          <a:noFill/>
          <a:ln>
            <a:noFill/>
          </a:ln>
        </p:spPr>
        <p:txBody>
          <a:bodyPr spcFirstLastPara="1" wrap="square" lIns="167625" tIns="83775" rIns="167625" bIns="83775" anchor="t" anchorCtr="0">
            <a:normAutofit/>
          </a:bodyPr>
          <a:lstStyle/>
          <a:p>
            <a:pPr marL="0" lvl="0" indent="0" algn="l" rtl="0">
              <a:lnSpc>
                <a:spcPct val="100000"/>
              </a:lnSpc>
              <a:spcBef>
                <a:spcPts val="0"/>
              </a:spcBef>
              <a:spcAft>
                <a:spcPts val="0"/>
              </a:spcAft>
              <a:buClr>
                <a:schemeClr val="dk1"/>
              </a:buClr>
              <a:buSzPts val="5900"/>
              <a:buNone/>
            </a:pPr>
            <a:endParaRPr/>
          </a:p>
          <a:p>
            <a:pPr marL="0" lvl="0" indent="0" algn="l" rtl="0">
              <a:lnSpc>
                <a:spcPct val="100000"/>
              </a:lnSpc>
              <a:spcBef>
                <a:spcPts val="1200"/>
              </a:spcBef>
              <a:spcAft>
                <a:spcPts val="0"/>
              </a:spcAft>
              <a:buClr>
                <a:schemeClr val="dk1"/>
              </a:buClr>
              <a:buSzPts val="5900"/>
              <a:buNone/>
            </a:pPr>
            <a:endParaRPr/>
          </a:p>
        </p:txBody>
      </p:sp>
      <p:sp>
        <p:nvSpPr>
          <p:cNvPr id="122" name="Google Shape;122;g3a1f08fdc61_0_83"/>
          <p:cNvSpPr/>
          <p:nvPr/>
        </p:nvSpPr>
        <p:spPr>
          <a:xfrm>
            <a:off x="2360706" y="2823882"/>
            <a:ext cx="7560000" cy="2734200"/>
          </a:xfrm>
          <a:prstGeom prst="rightArrowCallout">
            <a:avLst>
              <a:gd name="adj1" fmla="val 25000"/>
              <a:gd name="adj2" fmla="val 25000"/>
              <a:gd name="adj3" fmla="val 25000"/>
              <a:gd name="adj4" fmla="val 64977"/>
            </a:avLst>
          </a:prstGeom>
          <a:solidFill>
            <a:srgbClr val="205867"/>
          </a:solidFill>
          <a:ln w="17475" cap="flat" cmpd="sng">
            <a:solidFill>
              <a:srgbClr val="205867"/>
            </a:solidFill>
            <a:prstDash val="solid"/>
            <a:round/>
            <a:headEnd type="none" w="sm" len="sm"/>
            <a:tailEnd type="none" w="sm" len="sm"/>
          </a:ln>
          <a:effectLst>
            <a:outerShdw blurRad="73333" dist="42167" dir="5400000" rotWithShape="0">
              <a:srgbClr val="000000">
                <a:alpha val="34510"/>
              </a:srgbClr>
            </a:outerShdw>
          </a:effectLst>
        </p:spPr>
        <p:txBody>
          <a:bodyPr spcFirstLastPara="1" wrap="square" lIns="167625" tIns="83775" rIns="167625" bIns="83775"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i="0" u="none" strike="noStrike" cap="none">
                <a:solidFill>
                  <a:schemeClr val="lt1"/>
                </a:solidFill>
                <a:latin typeface="Questrial"/>
                <a:ea typeface="Questrial"/>
                <a:cs typeface="Questrial"/>
                <a:sym typeface="Questrial"/>
              </a:rPr>
              <a:t>Discurso del odio</a:t>
            </a:r>
            <a:endParaRPr sz="2600" i="0" u="none" strike="noStrike" cap="none">
              <a:solidFill>
                <a:srgbClr val="000000"/>
              </a:solidFill>
              <a:latin typeface="Questrial"/>
              <a:ea typeface="Questrial"/>
              <a:cs typeface="Questrial"/>
              <a:sym typeface="Questrial"/>
            </a:endParaRPr>
          </a:p>
        </p:txBody>
      </p:sp>
      <p:sp>
        <p:nvSpPr>
          <p:cNvPr id="123" name="Google Shape;123;g3a1f08fdc61_0_83"/>
          <p:cNvSpPr/>
          <p:nvPr/>
        </p:nvSpPr>
        <p:spPr>
          <a:xfrm>
            <a:off x="10966824" y="3361766"/>
            <a:ext cx="4960200" cy="1636200"/>
          </a:xfrm>
          <a:prstGeom prst="rect">
            <a:avLst/>
          </a:prstGeom>
          <a:solidFill>
            <a:srgbClr val="92CCDC"/>
          </a:solidFill>
          <a:ln w="17475" cap="flat" cmpd="sng">
            <a:solidFill>
              <a:srgbClr val="92CCDC"/>
            </a:solidFill>
            <a:prstDash val="solid"/>
            <a:round/>
            <a:headEnd type="none" w="sm" len="sm"/>
            <a:tailEnd type="none" w="sm" len="sm"/>
          </a:ln>
          <a:effectLst>
            <a:outerShdw blurRad="73333" dist="42167" dir="5400000" rotWithShape="0">
              <a:srgbClr val="000000">
                <a:alpha val="34510"/>
              </a:srgbClr>
            </a:outerShdw>
          </a:effectLst>
        </p:spPr>
        <p:txBody>
          <a:bodyPr spcFirstLastPara="1" wrap="square" lIns="167625" tIns="83775" rIns="167625" bIns="83775"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i="0" u="none" strike="noStrike" cap="none">
                <a:solidFill>
                  <a:schemeClr val="dk1"/>
                </a:solidFill>
                <a:latin typeface="Questrial"/>
                <a:ea typeface="Questrial"/>
                <a:cs typeface="Questrial"/>
                <a:sym typeface="Questrial"/>
              </a:rPr>
              <a:t>Delitos de odio</a:t>
            </a:r>
            <a:endParaRPr sz="2600" i="0" u="none" strike="noStrike" cap="none">
              <a:solidFill>
                <a:srgbClr val="000000"/>
              </a:solidFill>
              <a:latin typeface="Questrial"/>
              <a:ea typeface="Questrial"/>
              <a:cs typeface="Questrial"/>
              <a:sym typeface="Questrial"/>
            </a:endParaRPr>
          </a:p>
        </p:txBody>
      </p:sp>
      <p:sp>
        <p:nvSpPr>
          <p:cNvPr id="124" name="Google Shape;124;g3a1f08fdc61_0_83"/>
          <p:cNvSpPr txBox="1"/>
          <p:nvPr/>
        </p:nvSpPr>
        <p:spPr>
          <a:xfrm>
            <a:off x="1195292" y="5983941"/>
            <a:ext cx="15478800" cy="3940500"/>
          </a:xfrm>
          <a:prstGeom prst="rect">
            <a:avLst/>
          </a:prstGeom>
          <a:noFill/>
          <a:ln>
            <a:noFill/>
          </a:ln>
        </p:spPr>
        <p:txBody>
          <a:bodyPr spcFirstLastPara="1" wrap="square" lIns="167625" tIns="83775" rIns="167625" bIns="8377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3500" b="1" i="0" u="none" strike="noStrike" cap="none">
                <a:solidFill>
                  <a:schemeClr val="dk1"/>
                </a:solidFill>
                <a:latin typeface="Questrial"/>
                <a:ea typeface="Questrial"/>
                <a:cs typeface="Questrial"/>
                <a:sym typeface="Questrial"/>
              </a:rPr>
              <a:t>Definiciones del discurso del odio</a:t>
            </a:r>
            <a:endParaRPr sz="3500" b="1" i="0" u="none" strike="noStrike" cap="none">
              <a:solidFill>
                <a:schemeClr val="dk1"/>
              </a:solidFill>
              <a:latin typeface="Questrial"/>
              <a:ea typeface="Questrial"/>
              <a:cs typeface="Questrial"/>
              <a:sym typeface="Questrial"/>
            </a:endParaRPr>
          </a:p>
          <a:p>
            <a:pPr marL="0" marR="0" lvl="0" indent="0" algn="ctr" rtl="0">
              <a:lnSpc>
                <a:spcPct val="100000"/>
              </a:lnSpc>
              <a:spcBef>
                <a:spcPts val="0"/>
              </a:spcBef>
              <a:spcAft>
                <a:spcPts val="0"/>
              </a:spcAft>
              <a:buClr>
                <a:srgbClr val="000000"/>
              </a:buClr>
              <a:buSzPts val="4400"/>
              <a:buFont typeface="Arial"/>
              <a:buNone/>
            </a:pPr>
            <a:endParaRPr sz="3500" b="1">
              <a:solidFill>
                <a:schemeClr val="dk1"/>
              </a:solidFill>
              <a:latin typeface="Questrial"/>
              <a:ea typeface="Questrial"/>
              <a:cs typeface="Questrial"/>
              <a:sym typeface="Questrial"/>
            </a:endParaRPr>
          </a:p>
          <a:p>
            <a:pPr marL="520700" marR="0" lvl="0" indent="-463550" algn="just" rtl="0">
              <a:lnSpc>
                <a:spcPct val="100000"/>
              </a:lnSpc>
              <a:spcBef>
                <a:spcPts val="0"/>
              </a:spcBef>
              <a:spcAft>
                <a:spcPts val="0"/>
              </a:spcAft>
              <a:buClr>
                <a:schemeClr val="dk1"/>
              </a:buClr>
              <a:buSzPts val="3500"/>
              <a:buFont typeface="Questrial"/>
              <a:buChar char="-"/>
            </a:pPr>
            <a:r>
              <a:rPr lang="en-US" sz="3500" i="0" u="none" strike="noStrike" cap="none">
                <a:solidFill>
                  <a:schemeClr val="dk1"/>
                </a:solidFill>
                <a:latin typeface="Questrial"/>
                <a:ea typeface="Questrial"/>
                <a:cs typeface="Questrial"/>
                <a:sym typeface="Questrial"/>
              </a:rPr>
              <a:t>Recomendación (97) 20 del Comité de Ministros del Consejo de Europa (30/10/97).</a:t>
            </a:r>
            <a:endParaRPr sz="1700" i="0" u="none" strike="noStrike" cap="none">
              <a:solidFill>
                <a:srgbClr val="000000"/>
              </a:solidFill>
              <a:latin typeface="Questrial"/>
              <a:ea typeface="Questrial"/>
              <a:cs typeface="Questrial"/>
              <a:sym typeface="Questrial"/>
            </a:endParaRPr>
          </a:p>
          <a:p>
            <a:pPr marL="520700" marR="0" lvl="0" indent="-463550" algn="just" rtl="0">
              <a:lnSpc>
                <a:spcPct val="100000"/>
              </a:lnSpc>
              <a:spcBef>
                <a:spcPts val="0"/>
              </a:spcBef>
              <a:spcAft>
                <a:spcPts val="0"/>
              </a:spcAft>
              <a:buClr>
                <a:schemeClr val="dk1"/>
              </a:buClr>
              <a:buSzPts val="3500"/>
              <a:buFont typeface="Questrial"/>
              <a:buChar char="-"/>
            </a:pPr>
            <a:r>
              <a:rPr lang="en-US" sz="3500" i="0" u="none" strike="noStrike" cap="none">
                <a:solidFill>
                  <a:schemeClr val="dk1"/>
                </a:solidFill>
                <a:latin typeface="Questrial"/>
                <a:ea typeface="Questrial"/>
                <a:cs typeface="Questrial"/>
                <a:sym typeface="Questrial"/>
              </a:rPr>
              <a:t>Recomendación de política general nº 15 relativa a la lucha contra el discurso del odio de la Comisión Europea contra el racismo y la intolerancia (ECRI).</a:t>
            </a:r>
            <a:endParaRPr sz="1700" i="0" u="none" strike="noStrike" cap="none">
              <a:solidFill>
                <a:srgbClr val="000000"/>
              </a:solidFill>
              <a:latin typeface="Questrial"/>
              <a:ea typeface="Questrial"/>
              <a:cs typeface="Questrial"/>
              <a:sym typeface="Quest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3a1f08fdc61_0_166"/>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a:bodyPr>
          <a:lstStyle/>
          <a:p>
            <a:pPr marL="0" lvl="0" indent="0" algn="ctr" rtl="0">
              <a:lnSpc>
                <a:spcPct val="100000"/>
              </a:lnSpc>
              <a:spcBef>
                <a:spcPts val="0"/>
              </a:spcBef>
              <a:spcAft>
                <a:spcPts val="0"/>
              </a:spcAft>
              <a:buClr>
                <a:schemeClr val="dk1"/>
              </a:buClr>
              <a:buSzPts val="8100"/>
              <a:buFont typeface="Calibri"/>
              <a:buNone/>
            </a:pPr>
            <a:r>
              <a:rPr lang="en-US" sz="5000" b="1">
                <a:latin typeface="Antonio"/>
                <a:ea typeface="Antonio"/>
                <a:cs typeface="Antonio"/>
                <a:sym typeface="Antonio"/>
              </a:rPr>
              <a:t>Discurso del odio</a:t>
            </a:r>
            <a:endParaRPr sz="5000">
              <a:latin typeface="Antonio"/>
              <a:ea typeface="Antonio"/>
              <a:cs typeface="Antonio"/>
              <a:sym typeface="Antonio"/>
            </a:endParaRPr>
          </a:p>
        </p:txBody>
      </p:sp>
      <p:sp>
        <p:nvSpPr>
          <p:cNvPr id="130" name="Google Shape;130;g3a1f08fdc61_0_166"/>
          <p:cNvSpPr txBox="1">
            <a:spLocks noGrp="1"/>
          </p:cNvSpPr>
          <p:nvPr>
            <p:ph type="body" idx="1"/>
          </p:nvPr>
        </p:nvSpPr>
        <p:spPr>
          <a:xfrm>
            <a:off x="914400" y="2400300"/>
            <a:ext cx="16459200" cy="6789000"/>
          </a:xfrm>
          <a:prstGeom prst="rect">
            <a:avLst/>
          </a:prstGeom>
          <a:solidFill>
            <a:srgbClr val="EA9999"/>
          </a:solidFill>
          <a:ln w="9525" cap="flat" cmpd="sng">
            <a:solidFill>
              <a:srgbClr val="E6B8AF"/>
            </a:solidFill>
            <a:prstDash val="solid"/>
            <a:round/>
            <a:headEnd type="none" w="sm" len="sm"/>
            <a:tailEnd type="none" w="sm" len="sm"/>
          </a:ln>
        </p:spPr>
        <p:txBody>
          <a:bodyPr spcFirstLastPara="1" wrap="square" lIns="167625" tIns="83775" rIns="167625" bIns="83775" anchor="t" anchorCtr="0">
            <a:normAutofit/>
          </a:bodyPr>
          <a:lstStyle/>
          <a:p>
            <a:pPr marL="0" lvl="0" indent="0" algn="ctr" rtl="0">
              <a:lnSpc>
                <a:spcPct val="100000"/>
              </a:lnSpc>
              <a:spcBef>
                <a:spcPts val="0"/>
              </a:spcBef>
              <a:spcAft>
                <a:spcPts val="0"/>
              </a:spcAft>
              <a:buClr>
                <a:srgbClr val="FFFFFF"/>
              </a:buClr>
              <a:buSzPts val="5900"/>
              <a:buNone/>
            </a:pPr>
            <a:r>
              <a:rPr lang="en-US" sz="3900" b="1">
                <a:latin typeface="Questrial"/>
                <a:ea typeface="Questrial"/>
                <a:cs typeface="Questrial"/>
                <a:sym typeface="Questrial"/>
              </a:rPr>
              <a:t>Recomendación (97) 20 del Comité de Ministros del Consejo de Europa (30/10/97).</a:t>
            </a:r>
            <a:endParaRPr sz="3900">
              <a:latin typeface="Questrial"/>
              <a:ea typeface="Questrial"/>
              <a:cs typeface="Questrial"/>
              <a:sym typeface="Questrial"/>
            </a:endParaRPr>
          </a:p>
          <a:p>
            <a:pPr marL="0" lvl="0" indent="0" algn="l" rtl="0">
              <a:lnSpc>
                <a:spcPct val="100000"/>
              </a:lnSpc>
              <a:spcBef>
                <a:spcPts val="1000"/>
              </a:spcBef>
              <a:spcAft>
                <a:spcPts val="0"/>
              </a:spcAft>
              <a:buClr>
                <a:schemeClr val="dk1"/>
              </a:buClr>
              <a:buSzPts val="5900"/>
              <a:buNone/>
            </a:pPr>
            <a:endParaRPr sz="3900">
              <a:latin typeface="Questrial"/>
              <a:ea typeface="Questrial"/>
              <a:cs typeface="Questrial"/>
              <a:sym typeface="Questrial"/>
            </a:endParaRPr>
          </a:p>
          <a:p>
            <a:pPr marL="0" lvl="0" indent="0" algn="ctr" rtl="0">
              <a:lnSpc>
                <a:spcPct val="100000"/>
              </a:lnSpc>
              <a:spcBef>
                <a:spcPts val="1000"/>
              </a:spcBef>
              <a:spcAft>
                <a:spcPts val="0"/>
              </a:spcAft>
              <a:buClr>
                <a:schemeClr val="lt1"/>
              </a:buClr>
              <a:buSzPts val="5900"/>
              <a:buNone/>
            </a:pPr>
            <a:r>
              <a:rPr lang="en-US" sz="3900" i="1">
                <a:latin typeface="Questrial"/>
                <a:ea typeface="Questrial"/>
                <a:cs typeface="Questrial"/>
                <a:sym typeface="Questrial"/>
              </a:rPr>
              <a:t>“El término discurso del odio se entenderá que abarca toda clase de expresión que difunde, incita, promueve o justifica el odio racial, la xenofobia, el antisemitismo u otras formas de odio basadas en la intolerancia, incluida la intolerancia que se manifiesta a través del nacionalismo agresivo y el etnocentrismo, la discriminación y la hostilidad contra minorías, migrantes y personas de origen inmigrante”</a:t>
            </a:r>
            <a:endParaRPr sz="3900">
              <a:latin typeface="Questrial"/>
              <a:ea typeface="Questrial"/>
              <a:cs typeface="Questrial"/>
              <a:sym typeface="Quest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3a1f08fdc61_0_171"/>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a:bodyPr>
          <a:lstStyle/>
          <a:p>
            <a:pPr marL="0" lvl="0" indent="0" algn="ctr" rtl="0">
              <a:lnSpc>
                <a:spcPct val="100000"/>
              </a:lnSpc>
              <a:spcBef>
                <a:spcPts val="0"/>
              </a:spcBef>
              <a:spcAft>
                <a:spcPts val="0"/>
              </a:spcAft>
              <a:buClr>
                <a:schemeClr val="dk1"/>
              </a:buClr>
              <a:buSzPts val="8100"/>
              <a:buFont typeface="Calibri"/>
              <a:buNone/>
            </a:pPr>
            <a:r>
              <a:rPr lang="en-US" sz="5000" b="1">
                <a:latin typeface="Antonio"/>
                <a:ea typeface="Antonio"/>
                <a:cs typeface="Antonio"/>
                <a:sym typeface="Antonio"/>
              </a:rPr>
              <a:t>Discurso del odio</a:t>
            </a:r>
            <a:endParaRPr sz="5000">
              <a:latin typeface="Antonio"/>
              <a:ea typeface="Antonio"/>
              <a:cs typeface="Antonio"/>
              <a:sym typeface="Antonio"/>
            </a:endParaRPr>
          </a:p>
        </p:txBody>
      </p:sp>
      <p:sp>
        <p:nvSpPr>
          <p:cNvPr id="136" name="Google Shape;136;g3a1f08fdc61_0_171"/>
          <p:cNvSpPr txBox="1">
            <a:spLocks noGrp="1"/>
          </p:cNvSpPr>
          <p:nvPr>
            <p:ph type="body" idx="1"/>
          </p:nvPr>
        </p:nvSpPr>
        <p:spPr>
          <a:xfrm>
            <a:off x="914400" y="2400300"/>
            <a:ext cx="16459200" cy="6789000"/>
          </a:xfrm>
          <a:prstGeom prst="rect">
            <a:avLst/>
          </a:prstGeom>
          <a:solidFill>
            <a:srgbClr val="CFE2F3"/>
          </a:solidFill>
          <a:ln w="9525" cap="flat" cmpd="sng">
            <a:solidFill>
              <a:srgbClr val="CFE2F3"/>
            </a:solidFill>
            <a:prstDash val="solid"/>
            <a:round/>
            <a:headEnd type="none" w="sm" len="sm"/>
            <a:tailEnd type="none" w="sm" len="sm"/>
          </a:ln>
        </p:spPr>
        <p:txBody>
          <a:bodyPr spcFirstLastPara="1" wrap="square" lIns="167625" tIns="83775" rIns="167625" bIns="83775" anchor="t" anchorCtr="0">
            <a:normAutofit/>
          </a:bodyPr>
          <a:lstStyle/>
          <a:p>
            <a:pPr marL="0" lvl="0" indent="0" algn="ctr" rtl="0">
              <a:lnSpc>
                <a:spcPct val="100000"/>
              </a:lnSpc>
              <a:spcBef>
                <a:spcPts val="0"/>
              </a:spcBef>
              <a:spcAft>
                <a:spcPts val="0"/>
              </a:spcAft>
              <a:buClr>
                <a:srgbClr val="FFFFFF"/>
              </a:buClr>
              <a:buSzPts val="5900"/>
              <a:buNone/>
            </a:pPr>
            <a:r>
              <a:rPr lang="en-US" sz="3600" b="1">
                <a:latin typeface="Questrial"/>
                <a:ea typeface="Questrial"/>
                <a:cs typeface="Questrial"/>
                <a:sym typeface="Questrial"/>
              </a:rPr>
              <a:t>Recomendación de política general nº 15 de la ECRI (Comisión Europea Contra el Racismo y la Intolerancia)</a:t>
            </a:r>
            <a:endParaRPr sz="3600">
              <a:latin typeface="Questrial"/>
              <a:ea typeface="Questrial"/>
              <a:cs typeface="Questrial"/>
              <a:sym typeface="Questrial"/>
            </a:endParaRPr>
          </a:p>
          <a:p>
            <a:pPr marL="0" lvl="0" indent="0" algn="ctr" rtl="0">
              <a:lnSpc>
                <a:spcPct val="100000"/>
              </a:lnSpc>
              <a:spcBef>
                <a:spcPts val="900"/>
              </a:spcBef>
              <a:spcAft>
                <a:spcPts val="0"/>
              </a:spcAft>
              <a:buClr>
                <a:schemeClr val="dk1"/>
              </a:buClr>
              <a:buSzPts val="5900"/>
              <a:buNone/>
            </a:pPr>
            <a:endParaRPr sz="3600">
              <a:latin typeface="Questrial"/>
              <a:ea typeface="Questrial"/>
              <a:cs typeface="Questrial"/>
              <a:sym typeface="Questrial"/>
            </a:endParaRPr>
          </a:p>
          <a:p>
            <a:pPr marL="0" lvl="0" indent="0" algn="ctr" rtl="0">
              <a:lnSpc>
                <a:spcPct val="100000"/>
              </a:lnSpc>
              <a:spcBef>
                <a:spcPts val="900"/>
              </a:spcBef>
              <a:spcAft>
                <a:spcPts val="0"/>
              </a:spcAft>
              <a:buClr>
                <a:srgbClr val="FFFFFF"/>
              </a:buClr>
              <a:buSzPts val="5900"/>
              <a:buNone/>
            </a:pPr>
            <a:r>
              <a:rPr lang="en-US" sz="3600">
                <a:latin typeface="Questrial"/>
                <a:ea typeface="Questrial"/>
                <a:cs typeface="Questrial"/>
                <a:sym typeface="Questrial"/>
              </a:rPr>
              <a:t>“A efectos de la presente Recomendación general, el discurso del odio debe entenderse como fomento, promoción o instigación, en cualquiera de sus formas, del odio, la humillación o el menosprecio de una persona o grupos de personas y la justificación de esas manifestaciones por razones de raza, color, ascendencia, origen nacional o étnico, edad, discapacidad, lengua, religión o creencias, sexo, género, identidad de género, orientación sexual y otras características o condiciones personales”.</a:t>
            </a:r>
            <a:endParaRPr sz="3600">
              <a:latin typeface="Questrial"/>
              <a:ea typeface="Questrial"/>
              <a:cs typeface="Questrial"/>
              <a:sym typeface="Questrial"/>
            </a:endParaRPr>
          </a:p>
          <a:p>
            <a:pPr marL="0" lvl="0" indent="0" algn="l" rtl="0">
              <a:lnSpc>
                <a:spcPct val="100000"/>
              </a:lnSpc>
              <a:spcBef>
                <a:spcPts val="900"/>
              </a:spcBef>
              <a:spcAft>
                <a:spcPts val="0"/>
              </a:spcAft>
              <a:buClr>
                <a:schemeClr val="dk1"/>
              </a:buClr>
              <a:buSzPts val="59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a255b9e3c6_0_0"/>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a:bodyPr>
          <a:lstStyle/>
          <a:p>
            <a:pPr marL="0" lvl="0" indent="0" algn="ctr" rtl="0">
              <a:lnSpc>
                <a:spcPct val="100000"/>
              </a:lnSpc>
              <a:spcBef>
                <a:spcPts val="0"/>
              </a:spcBef>
              <a:spcAft>
                <a:spcPts val="0"/>
              </a:spcAft>
              <a:buClr>
                <a:schemeClr val="dk1"/>
              </a:buClr>
              <a:buSzPts val="8100"/>
              <a:buFont typeface="Calibri"/>
              <a:buNone/>
            </a:pPr>
            <a:r>
              <a:rPr lang="en-US" sz="5900" b="1">
                <a:latin typeface="Antonio"/>
                <a:ea typeface="Antonio"/>
                <a:cs typeface="Antonio"/>
                <a:sym typeface="Antonio"/>
              </a:rPr>
              <a:t>Definiciones de delito de odio</a:t>
            </a:r>
            <a:endParaRPr sz="5900">
              <a:latin typeface="Antonio"/>
              <a:ea typeface="Antonio"/>
              <a:cs typeface="Antonio"/>
              <a:sym typeface="Antonio"/>
            </a:endParaRPr>
          </a:p>
        </p:txBody>
      </p:sp>
      <p:sp>
        <p:nvSpPr>
          <p:cNvPr id="142" name="Google Shape;142;g3a255b9e3c6_0_0"/>
          <p:cNvSpPr txBox="1">
            <a:spLocks noGrp="1"/>
          </p:cNvSpPr>
          <p:nvPr>
            <p:ph type="body" idx="1"/>
          </p:nvPr>
        </p:nvSpPr>
        <p:spPr>
          <a:xfrm>
            <a:off x="914400" y="2400300"/>
            <a:ext cx="16459200" cy="6789000"/>
          </a:xfrm>
          <a:prstGeom prst="rect">
            <a:avLst/>
          </a:prstGeom>
          <a:solidFill>
            <a:srgbClr val="FFF2CC"/>
          </a:solidFill>
          <a:ln>
            <a:noFill/>
          </a:ln>
        </p:spPr>
        <p:txBody>
          <a:bodyPr spcFirstLastPara="1" wrap="square" lIns="167625" tIns="83775" rIns="167625" bIns="83775" anchor="t" anchorCtr="0">
            <a:normAutofit/>
          </a:bodyPr>
          <a:lstStyle/>
          <a:p>
            <a:pPr marL="0" lvl="0" indent="0" algn="ctr" rtl="0">
              <a:lnSpc>
                <a:spcPct val="100000"/>
              </a:lnSpc>
              <a:spcBef>
                <a:spcPts val="0"/>
              </a:spcBef>
              <a:spcAft>
                <a:spcPts val="0"/>
              </a:spcAft>
              <a:buClr>
                <a:schemeClr val="dk1"/>
              </a:buClr>
              <a:buSzPts val="5900"/>
              <a:buNone/>
            </a:pPr>
            <a:r>
              <a:rPr lang="en-US" sz="4000" b="1">
                <a:latin typeface="Questrial"/>
                <a:ea typeface="Questrial"/>
                <a:cs typeface="Questrial"/>
                <a:sym typeface="Questrial"/>
              </a:rPr>
              <a:t>Organización para la seguridad y cooperación en Europa (OSCE)</a:t>
            </a:r>
            <a:endParaRPr sz="4000">
              <a:latin typeface="Questrial"/>
              <a:ea typeface="Questrial"/>
              <a:cs typeface="Questrial"/>
              <a:sym typeface="Questrial"/>
            </a:endParaRPr>
          </a:p>
          <a:p>
            <a:pPr marL="0" lvl="0" indent="0" algn="ctr" rtl="0">
              <a:lnSpc>
                <a:spcPct val="100000"/>
              </a:lnSpc>
              <a:spcBef>
                <a:spcPts val="1000"/>
              </a:spcBef>
              <a:spcAft>
                <a:spcPts val="0"/>
              </a:spcAft>
              <a:buClr>
                <a:schemeClr val="dk1"/>
              </a:buClr>
              <a:buSzPts val="5100"/>
              <a:buNone/>
            </a:pPr>
            <a:endParaRPr sz="4000" i="1">
              <a:latin typeface="Questrial"/>
              <a:ea typeface="Questrial"/>
              <a:cs typeface="Questrial"/>
              <a:sym typeface="Questrial"/>
            </a:endParaRPr>
          </a:p>
          <a:p>
            <a:pPr marL="0" lvl="0" indent="0" algn="ctr" rtl="0">
              <a:lnSpc>
                <a:spcPct val="100000"/>
              </a:lnSpc>
              <a:spcBef>
                <a:spcPts val="1000"/>
              </a:spcBef>
              <a:spcAft>
                <a:spcPts val="0"/>
              </a:spcAft>
              <a:buClr>
                <a:schemeClr val="dk1"/>
              </a:buClr>
              <a:buSzPts val="5100"/>
              <a:buNone/>
            </a:pPr>
            <a:r>
              <a:rPr lang="en-US" sz="3800" i="1">
                <a:latin typeface="Questrial"/>
                <a:ea typeface="Questrial"/>
                <a:cs typeface="Questrial"/>
                <a:sym typeface="Questrial"/>
              </a:rPr>
              <a:t>“Comportamientos criminales cometidos por un motivo prejuicioso. Es este motivo el que caracteriza a los delitos de odio de otra tipología de crímenes. Un delito de odio no es ninguna ofensa penal concreta. Puede consistir en actos de intimidación, amenazas, daños a la propiedad, agresión, asesinato o cualquier otro delito”. </a:t>
            </a:r>
            <a:endParaRPr sz="3800">
              <a:latin typeface="Questrial"/>
              <a:ea typeface="Questrial"/>
              <a:cs typeface="Questrial"/>
              <a:sym typeface="Quest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a255b9e3c6_0_5"/>
          <p:cNvSpPr txBox="1">
            <a:spLocks noGrp="1"/>
          </p:cNvSpPr>
          <p:nvPr>
            <p:ph type="title"/>
          </p:nvPr>
        </p:nvSpPr>
        <p:spPr>
          <a:xfrm>
            <a:off x="914400" y="411957"/>
            <a:ext cx="16459200" cy="1714500"/>
          </a:xfrm>
          <a:prstGeom prst="rect">
            <a:avLst/>
          </a:prstGeom>
          <a:noFill/>
          <a:ln>
            <a:noFill/>
          </a:ln>
        </p:spPr>
        <p:txBody>
          <a:bodyPr spcFirstLastPara="1" wrap="square" lIns="167625" tIns="83775" rIns="167625" bIns="83775" anchor="ctr" anchorCtr="0">
            <a:normAutofit/>
          </a:bodyPr>
          <a:lstStyle/>
          <a:p>
            <a:pPr marL="0" lvl="0" indent="0" algn="ctr" rtl="0">
              <a:lnSpc>
                <a:spcPct val="100000"/>
              </a:lnSpc>
              <a:spcBef>
                <a:spcPts val="0"/>
              </a:spcBef>
              <a:spcAft>
                <a:spcPts val="0"/>
              </a:spcAft>
              <a:buClr>
                <a:schemeClr val="dk1"/>
              </a:buClr>
              <a:buSzPts val="8100"/>
              <a:buFont typeface="Calibri"/>
              <a:buNone/>
            </a:pPr>
            <a:r>
              <a:rPr lang="en-US" sz="5500" b="1">
                <a:latin typeface="Antonio"/>
                <a:ea typeface="Antonio"/>
                <a:cs typeface="Antonio"/>
                <a:sym typeface="Antonio"/>
              </a:rPr>
              <a:t>Definiciones de delito de odio</a:t>
            </a:r>
            <a:endParaRPr sz="5500">
              <a:latin typeface="Antonio"/>
              <a:ea typeface="Antonio"/>
              <a:cs typeface="Antonio"/>
              <a:sym typeface="Antonio"/>
            </a:endParaRPr>
          </a:p>
        </p:txBody>
      </p:sp>
      <p:sp>
        <p:nvSpPr>
          <p:cNvPr id="148" name="Google Shape;148;g3a255b9e3c6_0_5"/>
          <p:cNvSpPr txBox="1">
            <a:spLocks noGrp="1"/>
          </p:cNvSpPr>
          <p:nvPr>
            <p:ph type="body" idx="1"/>
          </p:nvPr>
        </p:nvSpPr>
        <p:spPr>
          <a:xfrm>
            <a:off x="914400" y="2400300"/>
            <a:ext cx="16459200" cy="6789000"/>
          </a:xfrm>
          <a:prstGeom prst="rect">
            <a:avLst/>
          </a:prstGeom>
          <a:solidFill>
            <a:srgbClr val="D9EAD3"/>
          </a:solidFill>
          <a:ln w="9525" cap="flat" cmpd="sng">
            <a:solidFill>
              <a:srgbClr val="D9EAD3"/>
            </a:solidFill>
            <a:prstDash val="solid"/>
            <a:round/>
            <a:headEnd type="none" w="sm" len="sm"/>
            <a:tailEnd type="none" w="sm" len="sm"/>
          </a:ln>
        </p:spPr>
        <p:txBody>
          <a:bodyPr spcFirstLastPara="1" wrap="square" lIns="167625" tIns="83775" rIns="167625" bIns="83775" anchor="t" anchorCtr="0">
            <a:normAutofit/>
          </a:bodyPr>
          <a:lstStyle/>
          <a:p>
            <a:pPr marL="0" lvl="0" indent="0" algn="ctr" rtl="0">
              <a:lnSpc>
                <a:spcPct val="100000"/>
              </a:lnSpc>
              <a:spcBef>
                <a:spcPts val="0"/>
              </a:spcBef>
              <a:spcAft>
                <a:spcPts val="0"/>
              </a:spcAft>
              <a:buClr>
                <a:srgbClr val="FFFFFF"/>
              </a:buClr>
              <a:buSzPts val="5900"/>
              <a:buNone/>
            </a:pPr>
            <a:r>
              <a:rPr lang="en-US" sz="4400" b="1">
                <a:latin typeface="Questrial"/>
                <a:ea typeface="Questrial"/>
                <a:cs typeface="Questrial"/>
                <a:sym typeface="Questrial"/>
              </a:rPr>
              <a:t>Definición del Ministerio del Interior. Informe sobre incidentes relacionados con los delitos de odio en España. </a:t>
            </a:r>
            <a:endParaRPr sz="4400" b="1">
              <a:latin typeface="Questrial"/>
              <a:ea typeface="Questrial"/>
              <a:cs typeface="Questrial"/>
              <a:sym typeface="Questrial"/>
            </a:endParaRPr>
          </a:p>
          <a:p>
            <a:pPr marL="0" lvl="0" indent="0" algn="ctr" rtl="0">
              <a:lnSpc>
                <a:spcPct val="100000"/>
              </a:lnSpc>
              <a:spcBef>
                <a:spcPts val="0"/>
              </a:spcBef>
              <a:spcAft>
                <a:spcPts val="0"/>
              </a:spcAft>
              <a:buClr>
                <a:srgbClr val="FFFFFF"/>
              </a:buClr>
              <a:buSzPts val="5900"/>
              <a:buNone/>
            </a:pPr>
            <a:endParaRPr sz="4400" b="1">
              <a:latin typeface="Questrial"/>
              <a:ea typeface="Questrial"/>
              <a:cs typeface="Questrial"/>
              <a:sym typeface="Questrial"/>
            </a:endParaRPr>
          </a:p>
          <a:p>
            <a:pPr marL="0" lvl="0" indent="0" algn="ctr" rtl="0">
              <a:lnSpc>
                <a:spcPct val="100000"/>
              </a:lnSpc>
              <a:spcBef>
                <a:spcPts val="1000"/>
              </a:spcBef>
              <a:spcAft>
                <a:spcPts val="0"/>
              </a:spcAft>
              <a:buClr>
                <a:srgbClr val="FFFFFF"/>
              </a:buClr>
              <a:buSzPts val="5100"/>
              <a:buNone/>
            </a:pPr>
            <a:r>
              <a:rPr lang="en-US" sz="3500" i="1">
                <a:latin typeface="Questrial"/>
                <a:ea typeface="Questrial"/>
                <a:cs typeface="Questrial"/>
                <a:sym typeface="Questrial"/>
              </a:rPr>
              <a:t>“Todas aquellas infracciones penales y administrativas cometidas contra las personas o la propiedad por cuestiones de raza, etnia, religión o práctica religiosa, edad, discapacidad, orientación o identidad sexual, por razones de género, situación de pobreza y exclusión social o cualquier otro factor similar, como las diferencias ideológicas”</a:t>
            </a:r>
            <a:endParaRPr sz="1600">
              <a:latin typeface="Questrial"/>
              <a:ea typeface="Questrial"/>
              <a:cs typeface="Questrial"/>
              <a:sym typeface="Quest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a1f08fdc61_0_176"/>
          <p:cNvSpPr/>
          <p:nvPr/>
        </p:nvSpPr>
        <p:spPr>
          <a:xfrm>
            <a:off x="1912470" y="2576340"/>
            <a:ext cx="4482600" cy="1837800"/>
          </a:xfrm>
          <a:prstGeom prst="roundRect">
            <a:avLst>
              <a:gd name="adj" fmla="val 16667"/>
            </a:avLst>
          </a:prstGeom>
          <a:solidFill>
            <a:srgbClr val="D9EAD3"/>
          </a:solidFill>
          <a:ln w="17475" cap="flat" cmpd="sng">
            <a:solidFill>
              <a:srgbClr val="D9EAD3"/>
            </a:solidFill>
            <a:prstDash val="solid"/>
            <a:round/>
            <a:headEnd type="none" w="sm" len="sm"/>
            <a:tailEnd type="none" w="sm" len="sm"/>
          </a:ln>
          <a:effectLst>
            <a:outerShdw blurRad="73333" dist="42167" dir="5400000" rotWithShape="0">
              <a:srgbClr val="000000">
                <a:alpha val="34510"/>
              </a:srgbClr>
            </a:outerShdw>
          </a:effectLst>
        </p:spPr>
        <p:txBody>
          <a:bodyPr spcFirstLastPara="1" wrap="square" lIns="167625" tIns="83775" rIns="167625" bIns="83775"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US" sz="3300" b="1" i="0" u="none" strike="noStrike" cap="none">
                <a:solidFill>
                  <a:schemeClr val="dk1"/>
                </a:solidFill>
                <a:latin typeface="Questrial"/>
                <a:ea typeface="Questrial"/>
                <a:cs typeface="Questrial"/>
                <a:sym typeface="Questrial"/>
              </a:rPr>
              <a:t>Discurso del odio</a:t>
            </a:r>
            <a:endParaRPr sz="2600" b="1" i="0" u="none" strike="noStrike" cap="none">
              <a:solidFill>
                <a:schemeClr val="dk1"/>
              </a:solidFill>
              <a:latin typeface="Questrial"/>
              <a:ea typeface="Questrial"/>
              <a:cs typeface="Questrial"/>
              <a:sym typeface="Questrial"/>
            </a:endParaRPr>
          </a:p>
        </p:txBody>
      </p:sp>
      <p:sp>
        <p:nvSpPr>
          <p:cNvPr id="154" name="Google Shape;154;g3a1f08fdc61_0_176"/>
          <p:cNvSpPr txBox="1"/>
          <p:nvPr/>
        </p:nvSpPr>
        <p:spPr>
          <a:xfrm>
            <a:off x="7664850" y="2113050"/>
            <a:ext cx="10008600" cy="2631900"/>
          </a:xfrm>
          <a:prstGeom prst="rect">
            <a:avLst/>
          </a:prstGeom>
          <a:solidFill>
            <a:srgbClr val="B6D7A8"/>
          </a:solidFill>
          <a:ln w="9525" cap="flat" cmpd="sng">
            <a:solidFill>
              <a:srgbClr val="B6D7A8"/>
            </a:solidFill>
            <a:prstDash val="solid"/>
            <a:round/>
            <a:headEnd type="none" w="sm" len="sm"/>
            <a:tailEnd type="none" w="sm" len="sm"/>
          </a:ln>
        </p:spPr>
        <p:txBody>
          <a:bodyPr spcFirstLastPara="1" wrap="square" lIns="167625" tIns="83775" rIns="167625" bIns="83775" anchor="t" anchorCtr="0">
            <a:spAutoFit/>
          </a:bodyPr>
          <a:lstStyle/>
          <a:p>
            <a:pPr marL="520700" marR="0" lvl="0" indent="-444500" algn="l" rtl="0">
              <a:lnSpc>
                <a:spcPct val="100000"/>
              </a:lnSpc>
              <a:spcBef>
                <a:spcPts val="0"/>
              </a:spcBef>
              <a:spcAft>
                <a:spcPts val="0"/>
              </a:spcAft>
              <a:buClr>
                <a:schemeClr val="dk1"/>
              </a:buClr>
              <a:buSzPts val="3200"/>
              <a:buFont typeface="Questrial"/>
              <a:buChar char="-"/>
            </a:pPr>
            <a:r>
              <a:rPr lang="en-US" sz="3200" i="0" u="none" strike="noStrike" cap="none">
                <a:solidFill>
                  <a:schemeClr val="dk1"/>
                </a:solidFill>
                <a:latin typeface="Questrial"/>
                <a:ea typeface="Questrial"/>
                <a:cs typeface="Questrial"/>
                <a:sym typeface="Questrial"/>
              </a:rPr>
              <a:t>Fenómeno más amplio y previo a los delitos de odio.</a:t>
            </a:r>
            <a:endParaRPr i="0" u="none" strike="noStrike" cap="none">
              <a:solidFill>
                <a:srgbClr val="000000"/>
              </a:solidFill>
              <a:latin typeface="Questrial"/>
              <a:ea typeface="Questrial"/>
              <a:cs typeface="Questrial"/>
              <a:sym typeface="Questrial"/>
            </a:endParaRPr>
          </a:p>
          <a:p>
            <a:pPr marL="520700" marR="0" lvl="0" indent="-444500" algn="l" rtl="0">
              <a:lnSpc>
                <a:spcPct val="100000"/>
              </a:lnSpc>
              <a:spcBef>
                <a:spcPts val="0"/>
              </a:spcBef>
              <a:spcAft>
                <a:spcPts val="0"/>
              </a:spcAft>
              <a:buClr>
                <a:schemeClr val="dk1"/>
              </a:buClr>
              <a:buSzPts val="3200"/>
              <a:buFont typeface="Questrial"/>
              <a:buChar char="-"/>
            </a:pPr>
            <a:r>
              <a:rPr lang="en-US" sz="3200" i="0" u="none" strike="noStrike" cap="none">
                <a:solidFill>
                  <a:schemeClr val="dk1"/>
                </a:solidFill>
                <a:latin typeface="Questrial"/>
                <a:ea typeface="Questrial"/>
                <a:cs typeface="Questrial"/>
                <a:sym typeface="Questrial"/>
              </a:rPr>
              <a:t>Vinculado a los límites de la libertad de expresión. </a:t>
            </a:r>
            <a:endParaRPr i="0" u="none" strike="noStrike" cap="none">
              <a:solidFill>
                <a:srgbClr val="000000"/>
              </a:solidFill>
              <a:latin typeface="Questrial"/>
              <a:ea typeface="Questrial"/>
              <a:cs typeface="Questrial"/>
              <a:sym typeface="Questrial"/>
            </a:endParaRPr>
          </a:p>
          <a:p>
            <a:pPr marL="520700" marR="0" lvl="0" indent="-444500" algn="l" rtl="0">
              <a:lnSpc>
                <a:spcPct val="100000"/>
              </a:lnSpc>
              <a:spcBef>
                <a:spcPts val="0"/>
              </a:spcBef>
              <a:spcAft>
                <a:spcPts val="0"/>
              </a:spcAft>
              <a:buClr>
                <a:schemeClr val="dk1"/>
              </a:buClr>
              <a:buSzPts val="3200"/>
              <a:buFont typeface="Questrial"/>
              <a:buChar char="-"/>
            </a:pPr>
            <a:r>
              <a:rPr lang="en-US" sz="3200" i="0" u="none" strike="noStrike" cap="none">
                <a:solidFill>
                  <a:schemeClr val="dk1"/>
                </a:solidFill>
                <a:latin typeface="Questrial"/>
                <a:ea typeface="Questrial"/>
                <a:cs typeface="Questrial"/>
                <a:sym typeface="Questrial"/>
              </a:rPr>
              <a:t>Su expresión más grave puede dar lugar a su criminalización (delitos de odio). </a:t>
            </a:r>
            <a:endParaRPr i="0" u="none" strike="noStrike" cap="none">
              <a:solidFill>
                <a:srgbClr val="000000"/>
              </a:solidFill>
              <a:latin typeface="Questrial"/>
              <a:ea typeface="Questrial"/>
              <a:cs typeface="Questrial"/>
              <a:sym typeface="Questrial"/>
            </a:endParaRPr>
          </a:p>
        </p:txBody>
      </p:sp>
      <p:sp>
        <p:nvSpPr>
          <p:cNvPr id="155" name="Google Shape;155;g3a1f08fdc61_0_176"/>
          <p:cNvSpPr/>
          <p:nvPr/>
        </p:nvSpPr>
        <p:spPr>
          <a:xfrm>
            <a:off x="1912468" y="6055953"/>
            <a:ext cx="4482600" cy="1923000"/>
          </a:xfrm>
          <a:prstGeom prst="roundRect">
            <a:avLst>
              <a:gd name="adj" fmla="val 16667"/>
            </a:avLst>
          </a:prstGeom>
          <a:solidFill>
            <a:srgbClr val="C5D8F1"/>
          </a:solidFill>
          <a:ln w="17475" cap="flat" cmpd="sng">
            <a:solidFill>
              <a:srgbClr val="C5D8F1"/>
            </a:solidFill>
            <a:prstDash val="solid"/>
            <a:round/>
            <a:headEnd type="none" w="sm" len="sm"/>
            <a:tailEnd type="none" w="sm" len="sm"/>
          </a:ln>
          <a:effectLst>
            <a:outerShdw blurRad="73333" dist="42167" dir="5400000" rotWithShape="0">
              <a:srgbClr val="000000">
                <a:alpha val="34510"/>
              </a:srgbClr>
            </a:outerShdw>
          </a:effectLst>
        </p:spPr>
        <p:txBody>
          <a:bodyPr spcFirstLastPara="1" wrap="square" lIns="167625" tIns="83775" rIns="167625" bIns="83775"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en-US" sz="3700" b="1" i="0" u="none" strike="noStrike" cap="none">
                <a:solidFill>
                  <a:schemeClr val="dk1"/>
                </a:solidFill>
                <a:latin typeface="Questrial"/>
                <a:ea typeface="Questrial"/>
                <a:cs typeface="Questrial"/>
                <a:sym typeface="Questrial"/>
              </a:rPr>
              <a:t>Delitos de odio</a:t>
            </a:r>
            <a:endParaRPr sz="2600" i="0" u="none" strike="noStrike" cap="none">
              <a:solidFill>
                <a:schemeClr val="dk1"/>
              </a:solidFill>
              <a:latin typeface="Questrial"/>
              <a:ea typeface="Questrial"/>
              <a:cs typeface="Questrial"/>
              <a:sym typeface="Questrial"/>
            </a:endParaRPr>
          </a:p>
        </p:txBody>
      </p:sp>
      <p:sp>
        <p:nvSpPr>
          <p:cNvPr id="156" name="Google Shape;156;g3a1f08fdc61_0_176"/>
          <p:cNvSpPr txBox="1"/>
          <p:nvPr/>
        </p:nvSpPr>
        <p:spPr>
          <a:xfrm>
            <a:off x="7605024" y="6193950"/>
            <a:ext cx="10008600" cy="1647000"/>
          </a:xfrm>
          <a:prstGeom prst="rect">
            <a:avLst/>
          </a:prstGeom>
          <a:solidFill>
            <a:srgbClr val="9FC5E8"/>
          </a:solidFill>
          <a:ln w="9525" cap="flat" cmpd="sng">
            <a:solidFill>
              <a:srgbClr val="9FC5E8"/>
            </a:solidFill>
            <a:prstDash val="solid"/>
            <a:round/>
            <a:headEnd type="none" w="sm" len="sm"/>
            <a:tailEnd type="none" w="sm" len="sm"/>
          </a:ln>
        </p:spPr>
        <p:txBody>
          <a:bodyPr spcFirstLastPara="1" wrap="square" lIns="167625" tIns="83775" rIns="167625" bIns="83775" anchor="t" anchorCtr="0">
            <a:spAutoFit/>
          </a:bodyPr>
          <a:lstStyle/>
          <a:p>
            <a:pPr marL="520700" marR="0" lvl="0" indent="-444500" algn="l" rtl="0">
              <a:lnSpc>
                <a:spcPct val="100000"/>
              </a:lnSpc>
              <a:spcBef>
                <a:spcPts val="0"/>
              </a:spcBef>
              <a:spcAft>
                <a:spcPts val="0"/>
              </a:spcAft>
              <a:buClr>
                <a:schemeClr val="dk1"/>
              </a:buClr>
              <a:buSzPts val="3200"/>
              <a:buFont typeface="Questrial"/>
              <a:buChar char="-"/>
            </a:pPr>
            <a:r>
              <a:rPr lang="en-US" sz="3200" i="0" u="none" strike="noStrike" cap="none">
                <a:solidFill>
                  <a:schemeClr val="dk1"/>
                </a:solidFill>
                <a:latin typeface="Questrial"/>
                <a:ea typeface="Questrial"/>
                <a:cs typeface="Questrial"/>
                <a:sym typeface="Questrial"/>
              </a:rPr>
              <a:t>Delitos de propaganda: discurso de odio grave que incita a la violencia</a:t>
            </a:r>
            <a:endParaRPr i="0" u="none" strike="noStrike" cap="none">
              <a:solidFill>
                <a:srgbClr val="000000"/>
              </a:solidFill>
              <a:latin typeface="Questrial"/>
              <a:ea typeface="Questrial"/>
              <a:cs typeface="Questrial"/>
              <a:sym typeface="Questrial"/>
            </a:endParaRPr>
          </a:p>
          <a:p>
            <a:pPr marL="520700" marR="0" lvl="0" indent="-444500" algn="l" rtl="0">
              <a:lnSpc>
                <a:spcPct val="100000"/>
              </a:lnSpc>
              <a:spcBef>
                <a:spcPts val="0"/>
              </a:spcBef>
              <a:spcAft>
                <a:spcPts val="0"/>
              </a:spcAft>
              <a:buClr>
                <a:schemeClr val="dk1"/>
              </a:buClr>
              <a:buSzPts val="3200"/>
              <a:buFont typeface="Questrial"/>
              <a:buChar char="-"/>
            </a:pPr>
            <a:r>
              <a:rPr lang="en-US" sz="3200" i="0" u="none" strike="noStrike" cap="none">
                <a:solidFill>
                  <a:schemeClr val="dk1"/>
                </a:solidFill>
                <a:latin typeface="Questrial"/>
                <a:ea typeface="Questrial"/>
                <a:cs typeface="Questrial"/>
                <a:sym typeface="Questrial"/>
              </a:rPr>
              <a:t>Delitos de actos de odio. Violencia materializada.</a:t>
            </a:r>
            <a:endParaRPr i="0" u="none" strike="noStrike" cap="none">
              <a:solidFill>
                <a:srgbClr val="000000"/>
              </a:solidFill>
              <a:latin typeface="Questrial"/>
              <a:ea typeface="Questrial"/>
              <a:cs typeface="Questrial"/>
              <a:sym typeface="Quest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4212</Words>
  <Application>Microsoft Office PowerPoint</Application>
  <PresentationFormat>Personalizado</PresentationFormat>
  <Paragraphs>277</Paragraphs>
  <Slides>35</Slides>
  <Notes>35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Antonio</vt:lpstr>
      <vt:lpstr>Arial</vt:lpstr>
      <vt:lpstr>Questrial</vt:lpstr>
      <vt:lpstr>Calibri</vt:lpstr>
      <vt:lpstr>Office Theme</vt:lpstr>
      <vt:lpstr>Presentación de PowerPoint</vt:lpstr>
      <vt:lpstr>Presentación de PowerPoint</vt:lpstr>
      <vt:lpstr>Presentación de PowerPoint</vt:lpstr>
      <vt:lpstr>Aclaraciones previas</vt:lpstr>
      <vt:lpstr>Discurso del odio</vt:lpstr>
      <vt:lpstr>Discurso del odio</vt:lpstr>
      <vt:lpstr>Definiciones de delito de odio</vt:lpstr>
      <vt:lpstr>Definiciones de delito de odio</vt:lpstr>
      <vt:lpstr>Presentación de PowerPoint</vt:lpstr>
      <vt:lpstr>Raíz histórica de los delitos de odio</vt:lpstr>
      <vt:lpstr>Raíz histórica de los delitos de odio</vt:lpstr>
      <vt:lpstr>Los delitos de odio en el Código penal español</vt:lpstr>
      <vt:lpstr>Los delitos de odio en el Código penal español </vt:lpstr>
      <vt:lpstr>Los delitos de odio en el Código penal español </vt:lpstr>
      <vt:lpstr>Los delitos de odio en el Código penal español </vt:lpstr>
      <vt:lpstr>Concepto de delito de odio</vt:lpstr>
      <vt:lpstr>Concepto de delito de odio</vt:lpstr>
      <vt:lpstr>Concepto de delito de odio</vt:lpstr>
      <vt:lpstr>¿Se debe entender incluido cualquier grupo en la protección de los delitos de odio? NO</vt:lpstr>
      <vt:lpstr>Los delitos de odio en el Código penal español</vt:lpstr>
      <vt:lpstr>Presentación de PowerPoint</vt:lpstr>
      <vt:lpstr>Los delitos de odio en el Código penal español</vt:lpstr>
      <vt:lpstr>Los delitos de odio en el Código penal español</vt:lpstr>
      <vt:lpstr>Presentación de PowerPoint</vt:lpstr>
      <vt:lpstr>Los delitos de odio en el Código penal español</vt:lpstr>
      <vt:lpstr>Los delitos de odio en el Código penal español</vt:lpstr>
      <vt:lpstr>Los delitos de odio en el Código penal español</vt:lpstr>
      <vt:lpstr>Límites a la persecución de los delitos de odio</vt:lpstr>
      <vt:lpstr>El discurso del odio: 510 1 a)   (Reforma LO 1/2015)</vt:lpstr>
      <vt:lpstr>El discurso del odio: 510 1 a) </vt:lpstr>
      <vt:lpstr>El discurso del odio: 510 1 a) </vt:lpstr>
      <vt:lpstr>Test de Rabat. Recomendación de Política General nº 15 (ECRI)</vt:lpstr>
      <vt:lpstr>Presentación de PowerPoint</vt:lpstr>
      <vt:lpstr>A modo de reflexión final…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UMA</dc:creator>
  <cp:lastModifiedBy>Fatima Cisneros Avila</cp:lastModifiedBy>
  <cp:revision>1</cp:revision>
  <dcterms:created xsi:type="dcterms:W3CDTF">2006-08-16T00:00:00Z</dcterms:created>
  <dcterms:modified xsi:type="dcterms:W3CDTF">2025-11-11T12:29:28Z</dcterms:modified>
</cp:coreProperties>
</file>